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1"/>
  </p:sldMasterIdLst>
  <p:notesMasterIdLst>
    <p:notesMasterId r:id="rId25"/>
  </p:notesMasterIdLst>
  <p:sldIdLst>
    <p:sldId id="256" r:id="rId2"/>
    <p:sldId id="259" r:id="rId3"/>
    <p:sldId id="272" r:id="rId4"/>
    <p:sldId id="269" r:id="rId5"/>
    <p:sldId id="273" r:id="rId6"/>
    <p:sldId id="278" r:id="rId7"/>
    <p:sldId id="285" r:id="rId8"/>
    <p:sldId id="275" r:id="rId9"/>
    <p:sldId id="280" r:id="rId10"/>
    <p:sldId id="279" r:id="rId11"/>
    <p:sldId id="281" r:id="rId12"/>
    <p:sldId id="284" r:id="rId13"/>
    <p:sldId id="282" r:id="rId14"/>
    <p:sldId id="283" r:id="rId15"/>
    <p:sldId id="297" r:id="rId16"/>
    <p:sldId id="290" r:id="rId17"/>
    <p:sldId id="289" r:id="rId18"/>
    <p:sldId id="291" r:id="rId19"/>
    <p:sldId id="292" r:id="rId20"/>
    <p:sldId id="293" r:id="rId21"/>
    <p:sldId id="294" r:id="rId22"/>
    <p:sldId id="295" r:id="rId23"/>
    <p:sldId id="296" r:id="rId24"/>
  </p:sldIdLst>
  <p:sldSz cx="9144000" cy="6858000" type="screen4x3"/>
  <p:notesSz cx="6797675" cy="9926638"/>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7270F"/>
    <a:srgbClr val="FFCCCC"/>
    <a:srgbClr val="FFFFCC"/>
    <a:srgbClr val="EA9E96"/>
    <a:srgbClr val="FF6699"/>
    <a:srgbClr val="9999FF"/>
    <a:srgbClr val="CCCCFF"/>
    <a:srgbClr val="FFFF66"/>
    <a:srgbClr val="CCECFF"/>
    <a:srgbClr val="99CCF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Светлый стиль 1 - акцент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94224" autoAdjust="0"/>
  </p:normalViewPr>
  <p:slideViewPr>
    <p:cSldViewPr>
      <p:cViewPr>
        <p:scale>
          <a:sx n="75" d="100"/>
          <a:sy n="75" d="100"/>
        </p:scale>
        <p:origin x="-1704" y="-33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4E6257F2-D764-4CE0-B395-4BE47DF66010}" type="datetimeFigureOut">
              <a:rPr lang="ru-RU" smtClean="0"/>
              <a:pPr/>
              <a:t>17.10.2019</a:t>
            </a:fld>
            <a:endParaRPr lang="ru-RU"/>
          </a:p>
        </p:txBody>
      </p:sp>
      <p:sp>
        <p:nvSpPr>
          <p:cNvPr id="4" name="Образ слайда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BCF530F0-4EE2-4D49-B9FE-76547D92E85F}" type="slidenum">
              <a:rPr lang="ru-RU" smtClean="0"/>
              <a:pPr/>
              <a:t>‹#›</a:t>
            </a:fld>
            <a:endParaRPr lang="ru-RU"/>
          </a:p>
        </p:txBody>
      </p:sp>
    </p:spTree>
    <p:extLst>
      <p:ext uri="{BB962C8B-B14F-4D97-AF65-F5344CB8AC3E}">
        <p14:creationId xmlns="" xmlns:p14="http://schemas.microsoft.com/office/powerpoint/2010/main" val="11792637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BCF530F0-4EE2-4D49-B9FE-76547D92E85F}" type="slidenum">
              <a:rPr lang="ru-RU" smtClean="0"/>
              <a:pPr/>
              <a:t>2</a:t>
            </a:fld>
            <a:endParaRPr lang="ru-RU"/>
          </a:p>
        </p:txBody>
      </p:sp>
    </p:spTree>
    <p:extLst>
      <p:ext uri="{BB962C8B-B14F-4D97-AF65-F5344CB8AC3E}">
        <p14:creationId xmlns="" xmlns:p14="http://schemas.microsoft.com/office/powerpoint/2010/main" val="7112528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172C873D-86CB-4237-988B-F270960B49F0}" type="datetimeFigureOut">
              <a:rPr lang="ru-RU" smtClean="0"/>
              <a:pPr/>
              <a:t>17.10.2019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EC53471-5E91-4F19-ACC3-180127E5050F}"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72C873D-86CB-4237-988B-F270960B49F0}" type="datetimeFigureOut">
              <a:rPr lang="ru-RU" smtClean="0"/>
              <a:pPr/>
              <a:t>17.10.2019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EC53471-5E91-4F19-ACC3-180127E5050F}"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72C873D-86CB-4237-988B-F270960B49F0}" type="datetimeFigureOut">
              <a:rPr lang="ru-RU" smtClean="0"/>
              <a:pPr/>
              <a:t>17.10.2019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EC53471-5E91-4F19-ACC3-180127E5050F}"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72C873D-86CB-4237-988B-F270960B49F0}" type="datetimeFigureOut">
              <a:rPr lang="ru-RU" smtClean="0"/>
              <a:pPr/>
              <a:t>17.10.2019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EC53471-5E91-4F19-ACC3-180127E5050F}"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172C873D-86CB-4237-988B-F270960B49F0}" type="datetimeFigureOut">
              <a:rPr lang="ru-RU" smtClean="0"/>
              <a:pPr/>
              <a:t>17.10.2019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EC53471-5E91-4F19-ACC3-180127E5050F}"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172C873D-86CB-4237-988B-F270960B49F0}" type="datetimeFigureOut">
              <a:rPr lang="ru-RU" smtClean="0"/>
              <a:pPr/>
              <a:t>17.10.2019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EC53471-5E91-4F19-ACC3-180127E5050F}"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172C873D-86CB-4237-988B-F270960B49F0}" type="datetimeFigureOut">
              <a:rPr lang="ru-RU" smtClean="0"/>
              <a:pPr/>
              <a:t>17.10.2019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EC53471-5E91-4F19-ACC3-180127E5050F}"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172C873D-86CB-4237-988B-F270960B49F0}" type="datetimeFigureOut">
              <a:rPr lang="ru-RU" smtClean="0"/>
              <a:pPr/>
              <a:t>17.10.2019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EC53471-5E91-4F19-ACC3-180127E5050F}"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72C873D-86CB-4237-988B-F270960B49F0}" type="datetimeFigureOut">
              <a:rPr lang="ru-RU" smtClean="0"/>
              <a:pPr/>
              <a:t>17.10.2019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EC53471-5E91-4F19-ACC3-180127E5050F}"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72C873D-86CB-4237-988B-F270960B49F0}" type="datetimeFigureOut">
              <a:rPr lang="ru-RU" smtClean="0"/>
              <a:pPr/>
              <a:t>17.10.2019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EC53471-5E91-4F19-ACC3-180127E5050F}"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72C873D-86CB-4237-988B-F270960B49F0}" type="datetimeFigureOut">
              <a:rPr lang="ru-RU" smtClean="0"/>
              <a:pPr/>
              <a:t>17.10.2019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EC53471-5E91-4F19-ACC3-180127E5050F}"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2C873D-86CB-4237-988B-F270960B49F0}" type="datetimeFigureOut">
              <a:rPr lang="ru-RU" smtClean="0"/>
              <a:pPr/>
              <a:t>17.10.2019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EC53471-5E91-4F19-ACC3-180127E5050F}"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827584" y="1628800"/>
            <a:ext cx="7992888" cy="3354765"/>
          </a:xfrm>
          <a:prstGeom prst="rect">
            <a:avLst/>
          </a:prstGeom>
          <a:solidFill>
            <a:srgbClr val="FFCCCC"/>
          </a:solidFill>
          <a:ln/>
        </p:spPr>
        <p:style>
          <a:lnRef idx="2">
            <a:schemeClr val="accent2"/>
          </a:lnRef>
          <a:fillRef idx="1">
            <a:schemeClr val="lt1"/>
          </a:fillRef>
          <a:effectRef idx="0">
            <a:schemeClr val="accent2"/>
          </a:effectRef>
          <a:fontRef idx="minor">
            <a:schemeClr val="dk1"/>
          </a:fontRef>
        </p:style>
        <p:txBody>
          <a:bodyPr wrap="square">
            <a:spAutoFit/>
          </a:bodyPr>
          <a:lstStyle/>
          <a:p>
            <a:pPr algn="ctr"/>
            <a:endParaRPr lang="ru-RU" sz="2000" b="1" dirty="0" smtClean="0">
              <a:latin typeface="Times New Roman" pitchFamily="18" charset="0"/>
              <a:cs typeface="Times New Roman" pitchFamily="18" charset="0"/>
            </a:endParaRPr>
          </a:p>
          <a:p>
            <a:pPr algn="ctr"/>
            <a:endParaRPr lang="ru-RU" sz="2400" b="1" dirty="0" smtClean="0">
              <a:solidFill>
                <a:schemeClr val="accent2">
                  <a:lumMod val="40000"/>
                  <a:lumOff val="60000"/>
                </a:schemeClr>
              </a:solidFill>
              <a:latin typeface="Times New Roman" pitchFamily="18" charset="0"/>
              <a:cs typeface="Times New Roman" pitchFamily="18" charset="0"/>
            </a:endParaRPr>
          </a:p>
          <a:p>
            <a:pPr algn="ctr"/>
            <a:r>
              <a:rPr lang="ru-RU" sz="2400" b="1" dirty="0" smtClean="0">
                <a:ln w="18000">
                  <a:solidFill>
                    <a:schemeClr val="accent2">
                      <a:satMod val="140000"/>
                    </a:schemeClr>
                  </a:solidFill>
                  <a:prstDash val="solid"/>
                  <a:miter lim="800000"/>
                </a:ln>
                <a:solidFill>
                  <a:schemeClr val="accent2">
                    <a:lumMod val="40000"/>
                    <a:lumOff val="60000"/>
                  </a:schemeClr>
                </a:solidFill>
                <a:effectLst>
                  <a:outerShdw blurRad="25500" dist="23000" dir="7020000" algn="tl">
                    <a:srgbClr val="000000">
                      <a:alpha val="50000"/>
                    </a:srgbClr>
                  </a:outerShdw>
                </a:effectLst>
                <a:latin typeface="Times New Roman" pitchFamily="18" charset="0"/>
                <a:cs typeface="Times New Roman" pitchFamily="18" charset="0"/>
              </a:rPr>
              <a:t>Экономическая учеба</a:t>
            </a:r>
          </a:p>
          <a:p>
            <a:pPr algn="ctr"/>
            <a:endParaRPr lang="ru-RU" sz="2800" b="1" dirty="0" smtClean="0">
              <a:ln w="18000">
                <a:solidFill>
                  <a:schemeClr val="accent2">
                    <a:lumMod val="50000"/>
                  </a:schemeClr>
                </a:solidFill>
                <a:prstDash val="solid"/>
                <a:miter lim="800000"/>
              </a:ln>
              <a:solidFill>
                <a:schemeClr val="accent2">
                  <a:lumMod val="40000"/>
                  <a:lumOff val="60000"/>
                </a:schemeClr>
              </a:solidFill>
              <a:effectLst>
                <a:outerShdw blurRad="25500" dist="23000" dir="7020000" algn="tl">
                  <a:srgbClr val="000000">
                    <a:alpha val="50000"/>
                  </a:srgbClr>
                </a:outerShdw>
              </a:effectLst>
              <a:latin typeface="Times New Roman" pitchFamily="18" charset="0"/>
              <a:cs typeface="Times New Roman" pitchFamily="18" charset="0"/>
            </a:endParaRPr>
          </a:p>
          <a:p>
            <a:pPr algn="ctr"/>
            <a:r>
              <a:rPr lang="ru-RU" sz="2800" b="1" dirty="0" smtClean="0">
                <a:ln w="18000">
                  <a:solidFill>
                    <a:schemeClr val="accent2">
                      <a:satMod val="140000"/>
                    </a:schemeClr>
                  </a:solidFill>
                  <a:prstDash val="solid"/>
                  <a:miter lim="800000"/>
                </a:ln>
                <a:solidFill>
                  <a:schemeClr val="accent2">
                    <a:lumMod val="40000"/>
                    <a:lumOff val="60000"/>
                  </a:schemeClr>
                </a:solidFill>
                <a:effectLst>
                  <a:outerShdw blurRad="25500" dist="23000" dir="7020000" algn="tl">
                    <a:srgbClr val="000000">
                      <a:alpha val="50000"/>
                    </a:srgbClr>
                  </a:outerShdw>
                </a:effectLst>
                <a:latin typeface="Times New Roman" pitchFamily="18" charset="0"/>
                <a:cs typeface="Times New Roman" pitchFamily="18" charset="0"/>
              </a:rPr>
              <a:t>Тема № </a:t>
            </a:r>
            <a:r>
              <a:rPr lang="en-US" sz="2800" b="1" dirty="0" smtClean="0">
                <a:ln w="18000">
                  <a:solidFill>
                    <a:schemeClr val="accent2">
                      <a:satMod val="140000"/>
                    </a:schemeClr>
                  </a:solidFill>
                  <a:prstDash val="solid"/>
                  <a:miter lim="800000"/>
                </a:ln>
                <a:solidFill>
                  <a:schemeClr val="accent2">
                    <a:lumMod val="40000"/>
                    <a:lumOff val="60000"/>
                  </a:schemeClr>
                </a:solidFill>
                <a:effectLst>
                  <a:outerShdw blurRad="25500" dist="23000" dir="7020000" algn="tl">
                    <a:srgbClr val="000000">
                      <a:alpha val="50000"/>
                    </a:srgbClr>
                  </a:outerShdw>
                </a:effectLst>
                <a:latin typeface="Times New Roman" pitchFamily="18" charset="0"/>
                <a:cs typeface="Times New Roman" pitchFamily="18" charset="0"/>
              </a:rPr>
              <a:t>8</a:t>
            </a:r>
            <a:r>
              <a:rPr lang="ru-RU" sz="2800" b="1" dirty="0" smtClean="0">
                <a:ln w="18000">
                  <a:solidFill>
                    <a:schemeClr val="accent2">
                      <a:satMod val="140000"/>
                    </a:schemeClr>
                  </a:solidFill>
                  <a:prstDash val="solid"/>
                  <a:miter lim="800000"/>
                </a:ln>
                <a:solidFill>
                  <a:schemeClr val="accent2">
                    <a:lumMod val="40000"/>
                    <a:lumOff val="60000"/>
                  </a:schemeClr>
                </a:solidFill>
                <a:effectLst>
                  <a:outerShdw blurRad="25500" dist="23000" dir="7020000" algn="tl">
                    <a:srgbClr val="000000">
                      <a:alpha val="50000"/>
                    </a:srgbClr>
                  </a:outerShdw>
                </a:effectLst>
                <a:latin typeface="Times New Roman" pitchFamily="18" charset="0"/>
                <a:cs typeface="Times New Roman" pitchFamily="18" charset="0"/>
              </a:rPr>
              <a:t> «Учетная политика, оценочные значения и ошибки»</a:t>
            </a:r>
          </a:p>
          <a:p>
            <a:pPr algn="ctr"/>
            <a:endParaRPr lang="ru-RU" sz="2000" b="1" dirty="0">
              <a:solidFill>
                <a:schemeClr val="accent2">
                  <a:lumMod val="40000"/>
                  <a:lumOff val="60000"/>
                </a:schemeClr>
              </a:solidFill>
              <a:latin typeface="Times New Roman" pitchFamily="18" charset="0"/>
              <a:cs typeface="Times New Roman" pitchFamily="18" charset="0"/>
            </a:endParaRPr>
          </a:p>
          <a:p>
            <a:pPr algn="ctr"/>
            <a:endParaRPr lang="ru-RU" sz="2000" b="1" dirty="0" smtClean="0">
              <a:solidFill>
                <a:schemeClr val="accent2">
                  <a:lumMod val="40000"/>
                  <a:lumOff val="60000"/>
                </a:schemeClr>
              </a:solidFill>
              <a:latin typeface="Times New Roman" pitchFamily="18" charset="0"/>
              <a:cs typeface="Times New Roman" pitchFamily="18" charset="0"/>
            </a:endParaRPr>
          </a:p>
          <a:p>
            <a:pPr algn="ctr"/>
            <a:endParaRPr lang="ru-RU" sz="2000" b="1" dirty="0" smtClean="0">
              <a:solidFill>
                <a:schemeClr val="accent2">
                  <a:lumMod val="40000"/>
                  <a:lumOff val="60000"/>
                </a:schemeClr>
              </a:solidFill>
              <a:latin typeface="Times New Roman" pitchFamily="18" charset="0"/>
              <a:cs typeface="Times New Roman" pitchFamily="18" charset="0"/>
            </a:endParaRPr>
          </a:p>
        </p:txBody>
      </p:sp>
      <p:sp>
        <p:nvSpPr>
          <p:cNvPr id="5" name="Прямоугольник 4"/>
          <p:cNvSpPr/>
          <p:nvPr/>
        </p:nvSpPr>
        <p:spPr>
          <a:xfrm>
            <a:off x="5652120" y="4653136"/>
            <a:ext cx="3203848" cy="1261884"/>
          </a:xfrm>
          <a:prstGeom prst="rect">
            <a:avLst/>
          </a:prstGeom>
          <a:noFill/>
          <a:ln>
            <a:noFill/>
          </a:ln>
        </p:spPr>
        <p:style>
          <a:lnRef idx="1">
            <a:schemeClr val="accent3"/>
          </a:lnRef>
          <a:fillRef idx="2">
            <a:schemeClr val="accent3"/>
          </a:fillRef>
          <a:effectRef idx="1">
            <a:schemeClr val="accent3"/>
          </a:effectRef>
          <a:fontRef idx="minor">
            <a:schemeClr val="dk1"/>
          </a:fontRef>
        </p:style>
        <p:txBody>
          <a:bodyPr wrap="square">
            <a:spAutoFit/>
          </a:bodyPr>
          <a:lstStyle/>
          <a:p>
            <a:pPr algn="ctr" eaLnBrk="1" hangingPunct="1">
              <a:defRPr/>
            </a:pPr>
            <a:endParaRPr lang="ru-RU" altLang="ru-RU" sz="1400" b="1" dirty="0" smtClean="0">
              <a:latin typeface="Times New Roman" pitchFamily="18" charset="0"/>
              <a:cs typeface="Times New Roman" pitchFamily="18" charset="0"/>
            </a:endParaRPr>
          </a:p>
          <a:p>
            <a:pPr algn="ctr" eaLnBrk="1" hangingPunct="1">
              <a:defRPr/>
            </a:pPr>
            <a:endParaRPr lang="ru-RU" altLang="ru-RU" sz="1400" b="1" dirty="0" smtClean="0">
              <a:latin typeface="Times New Roman" pitchFamily="18" charset="0"/>
              <a:cs typeface="Times New Roman" pitchFamily="18" charset="0"/>
            </a:endParaRPr>
          </a:p>
          <a:p>
            <a:pPr algn="ctr" eaLnBrk="1" hangingPunct="1">
              <a:defRPr/>
            </a:pPr>
            <a:r>
              <a:rPr lang="ru-RU" altLang="ru-RU" sz="1600" b="1" dirty="0" smtClean="0">
                <a:latin typeface="Times New Roman" pitchFamily="18" charset="0"/>
                <a:cs typeface="Times New Roman" pitchFamily="18" charset="0"/>
              </a:rPr>
              <a:t>Заместитель начальника  Отдела </a:t>
            </a:r>
            <a:r>
              <a:rPr lang="ru-RU" altLang="ru-RU" sz="1600" b="1" dirty="0" err="1" smtClean="0">
                <a:latin typeface="Times New Roman" pitchFamily="18" charset="0"/>
                <a:cs typeface="Times New Roman" pitchFamily="18" charset="0"/>
              </a:rPr>
              <a:t>Шамордина</a:t>
            </a:r>
            <a:r>
              <a:rPr lang="ru-RU" altLang="ru-RU" sz="1600" b="1" dirty="0" smtClean="0">
                <a:latin typeface="Times New Roman" pitchFamily="18" charset="0"/>
                <a:cs typeface="Times New Roman" pitchFamily="18" charset="0"/>
              </a:rPr>
              <a:t> С.В.</a:t>
            </a:r>
          </a:p>
          <a:p>
            <a:pPr algn="r" eaLnBrk="1" hangingPunct="1">
              <a:defRPr/>
            </a:pPr>
            <a:endParaRPr lang="ru-RU" altLang="ru-RU" sz="1600" b="1" dirty="0">
              <a:latin typeface="Times New Roman" pitchFamily="18" charset="0"/>
              <a:cs typeface="Times New Roman" pitchFamily="18" charset="0"/>
            </a:endParaRPr>
          </a:p>
        </p:txBody>
      </p:sp>
      <p:sp>
        <p:nvSpPr>
          <p:cNvPr id="6" name="Прямоугольник 5"/>
          <p:cNvSpPr/>
          <p:nvPr/>
        </p:nvSpPr>
        <p:spPr>
          <a:xfrm rot="10800000" flipV="1">
            <a:off x="3779912" y="5626695"/>
            <a:ext cx="1763688" cy="523220"/>
          </a:xfrm>
          <a:prstGeom prst="rect">
            <a:avLst/>
          </a:prstGeom>
          <a:noFill/>
          <a:ln>
            <a:noFill/>
          </a:ln>
        </p:spPr>
        <p:style>
          <a:lnRef idx="1">
            <a:schemeClr val="accent3"/>
          </a:lnRef>
          <a:fillRef idx="2">
            <a:schemeClr val="accent3"/>
          </a:fillRef>
          <a:effectRef idx="1">
            <a:schemeClr val="accent3"/>
          </a:effectRef>
          <a:fontRef idx="minor">
            <a:schemeClr val="dk1"/>
          </a:fontRef>
        </p:style>
        <p:txBody>
          <a:bodyPr wrap="square">
            <a:spAutoFit/>
          </a:bodyPr>
          <a:lstStyle/>
          <a:p>
            <a:pPr algn="ctr" eaLnBrk="1" hangingPunct="1">
              <a:defRPr/>
            </a:pPr>
            <a:endParaRPr lang="ru-RU" altLang="ru-RU" sz="1400" b="1" dirty="0" smtClean="0">
              <a:latin typeface="Times New Roman" pitchFamily="18" charset="0"/>
              <a:cs typeface="Times New Roman" pitchFamily="18" charset="0"/>
            </a:endParaRPr>
          </a:p>
          <a:p>
            <a:pPr algn="ctr" eaLnBrk="1" hangingPunct="1">
              <a:defRPr/>
            </a:pPr>
            <a:r>
              <a:rPr lang="ru-RU" altLang="ru-RU" sz="1400" b="1" dirty="0" smtClean="0">
                <a:latin typeface="Times New Roman" pitchFamily="18" charset="0"/>
                <a:cs typeface="Times New Roman" pitchFamily="18" charset="0"/>
              </a:rPr>
              <a:t>Октябрь 2019</a:t>
            </a:r>
            <a:endParaRPr lang="ru-RU" altLang="ru-RU" sz="1400" b="1" dirty="0">
              <a:latin typeface="Times New Roman" pitchFamily="18" charset="0"/>
              <a:cs typeface="Times New Roman" pitchFamily="18" charset="0"/>
            </a:endParaRPr>
          </a:p>
        </p:txBody>
      </p:sp>
      <p:sp>
        <p:nvSpPr>
          <p:cNvPr id="7" name="Прямоугольник 6"/>
          <p:cNvSpPr/>
          <p:nvPr/>
        </p:nvSpPr>
        <p:spPr>
          <a:xfrm>
            <a:off x="7056784" y="6228601"/>
            <a:ext cx="2051720" cy="584775"/>
          </a:xfrm>
          <a:prstGeom prst="rect">
            <a:avLst/>
          </a:prstGeom>
        </p:spPr>
        <p:txBody>
          <a:bodyPr wrap="square">
            <a:spAutoFit/>
          </a:bodyPr>
          <a:lstStyle/>
          <a:p>
            <a:pPr algn="r" eaLnBrk="1" hangingPunct="1">
              <a:defRPr/>
            </a:pPr>
            <a:endParaRPr lang="ru-RU" altLang="ru-RU" sz="1800" b="1" dirty="0" smtClean="0">
              <a:latin typeface="Times New Roman" pitchFamily="18" charset="0"/>
              <a:cs typeface="Times New Roman" pitchFamily="18" charset="0"/>
            </a:endParaRPr>
          </a:p>
          <a:p>
            <a:pPr algn="r" eaLnBrk="1" hangingPunct="1">
              <a:defRPr/>
            </a:pPr>
            <a:r>
              <a:rPr lang="en-US" altLang="ru-RU" sz="1400" dirty="0" smtClean="0">
                <a:latin typeface="Times New Roman" pitchFamily="18" charset="0"/>
                <a:cs typeface="Times New Roman" pitchFamily="18" charset="0"/>
              </a:rPr>
              <a:t>Ulyanovsk.roskazna.ru</a:t>
            </a:r>
            <a:endParaRPr lang="ru-RU" altLang="ru-RU" sz="1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rot="10800000" flipV="1">
            <a:off x="467544" y="893912"/>
            <a:ext cx="8136904" cy="263149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tabLst/>
            </a:pPr>
            <a:endParaRPr kumimoji="0" lang="ru-RU" sz="16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tabLst/>
            </a:pPr>
            <a:r>
              <a:rPr kumimoji="0" lang="ru-RU" sz="16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Последствия изменения учетной политики</a:t>
            </a:r>
          </a:p>
          <a:p>
            <a:pPr marL="0" marR="0" lvl="0" indent="0" algn="ctr" defTabSz="914400" rtl="0" eaLnBrk="1" fontAlgn="base" latinLnBrk="0" hangingPunct="1">
              <a:lnSpc>
                <a:spcPct val="100000"/>
              </a:lnSpc>
              <a:spcBef>
                <a:spcPct val="0"/>
              </a:spcBef>
              <a:spcAft>
                <a:spcPct val="0"/>
              </a:spcAft>
              <a:buClrTx/>
              <a:buSzTx/>
              <a:tabLst/>
            </a:pPr>
            <a:endParaRPr kumimoji="0" lang="ru-RU" sz="16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endParaRPr>
          </a:p>
          <a:p>
            <a:pPr algn="just"/>
            <a:r>
              <a:rPr lang="ru-RU" sz="1400" dirty="0" smtClean="0">
                <a:latin typeface="Times New Roman" pitchFamily="18" charset="0"/>
                <a:cs typeface="Times New Roman" pitchFamily="18" charset="0"/>
              </a:rPr>
              <a:t>Последствия изменения учетной политики, оказавшие или способные оказать существенные изменения показателей, отражающих финансовое положение, финансовые результаты деятельности учреждения и (или) движение его денежных средств, оцениваются в денежном выражении (стоимостном выражении). Такая оценка производится на дату, с которой применяются указанные изменения.</a:t>
            </a:r>
          </a:p>
          <a:p>
            <a:pPr algn="just"/>
            <a:r>
              <a:rPr lang="ru-RU" sz="1400" dirty="0" smtClean="0">
                <a:latin typeface="Times New Roman" pitchFamily="18" charset="0"/>
                <a:cs typeface="Times New Roman" pitchFamily="18" charset="0"/>
              </a:rPr>
              <a:t>Порядок отражения в учете и отчетности последствий изменения учетной политики зависит от причин, вызвавших изменения:</a:t>
            </a:r>
          </a:p>
          <a:p>
            <a:endParaRPr lang="ru-RU" sz="1500" dirty="0" smtClean="0">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Char char="•"/>
              <a:tabLst/>
            </a:pP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graphicFrame>
        <p:nvGraphicFramePr>
          <p:cNvPr id="2" name="Таблица 1"/>
          <p:cNvGraphicFramePr>
            <a:graphicFrameLocks noGrp="1"/>
          </p:cNvGraphicFramePr>
          <p:nvPr>
            <p:extLst>
              <p:ext uri="{D42A27DB-BD31-4B8C-83A1-F6EECF244321}">
                <p14:modId xmlns="" xmlns:p14="http://schemas.microsoft.com/office/powerpoint/2010/main" val="2035561446"/>
              </p:ext>
            </p:extLst>
          </p:nvPr>
        </p:nvGraphicFramePr>
        <p:xfrm>
          <a:off x="539999" y="3068960"/>
          <a:ext cx="8064449" cy="3456384"/>
        </p:xfrm>
        <a:graphic>
          <a:graphicData uri="http://schemas.openxmlformats.org/drawingml/2006/table">
            <a:tbl>
              <a:tblPr firstRow="1" firstCol="1" bandRow="1">
                <a:tableStyleId>{5C22544A-7EE6-4342-B048-85BDC9FD1C3A}</a:tableStyleId>
              </a:tblPr>
              <a:tblGrid>
                <a:gridCol w="2744446"/>
                <a:gridCol w="5320003"/>
              </a:tblGrid>
              <a:tr h="525971">
                <a:tc>
                  <a:txBody>
                    <a:bodyPr/>
                    <a:lstStyle/>
                    <a:p>
                      <a:pPr algn="ctr">
                        <a:lnSpc>
                          <a:spcPct val="115000"/>
                        </a:lnSpc>
                        <a:spcAft>
                          <a:spcPts val="0"/>
                        </a:spcAft>
                      </a:pPr>
                      <a:r>
                        <a:rPr lang="ru-RU" sz="1400" dirty="0" smtClean="0">
                          <a:solidFill>
                            <a:schemeClr val="tx1"/>
                          </a:solidFill>
                          <a:effectLst/>
                          <a:latin typeface="Times New Roman" pitchFamily="18" charset="0"/>
                          <a:cs typeface="Times New Roman" pitchFamily="18" charset="0"/>
                        </a:rPr>
                        <a:t>Причины </a:t>
                      </a:r>
                      <a:r>
                        <a:rPr lang="ru-RU" sz="1400" dirty="0">
                          <a:solidFill>
                            <a:schemeClr val="tx1"/>
                          </a:solidFill>
                          <a:effectLst/>
                          <a:latin typeface="Times New Roman" pitchFamily="18" charset="0"/>
                          <a:cs typeface="Times New Roman" pitchFamily="18" charset="0"/>
                        </a:rPr>
                        <a:t>изменения учетной политики</a:t>
                      </a:r>
                      <a:endParaRPr lang="ru-RU" sz="1400" dirty="0">
                        <a:solidFill>
                          <a:schemeClr val="tx1"/>
                        </a:solidFill>
                        <a:effectLst/>
                        <a:latin typeface="Times New Roman" pitchFamily="18" charset="0"/>
                        <a:ea typeface="Calibri"/>
                        <a:cs typeface="Times New Roman" pitchFamily="18" charset="0"/>
                      </a:endParaRPr>
                    </a:p>
                  </a:txBody>
                  <a:tcPr marL="68580" marR="68580" marT="0" marB="0">
                    <a:solidFill>
                      <a:schemeClr val="accent5">
                        <a:lumMod val="40000"/>
                        <a:lumOff val="60000"/>
                      </a:schemeClr>
                    </a:solidFill>
                  </a:tcPr>
                </a:tc>
                <a:tc>
                  <a:txBody>
                    <a:bodyPr/>
                    <a:lstStyle/>
                    <a:p>
                      <a:pPr algn="ctr">
                        <a:lnSpc>
                          <a:spcPct val="115000"/>
                        </a:lnSpc>
                        <a:spcAft>
                          <a:spcPts val="0"/>
                        </a:spcAft>
                      </a:pPr>
                      <a:r>
                        <a:rPr lang="ru-RU" sz="1400" dirty="0" smtClean="0">
                          <a:solidFill>
                            <a:schemeClr val="tx1"/>
                          </a:solidFill>
                          <a:effectLst/>
                          <a:latin typeface="Times New Roman" pitchFamily="18" charset="0"/>
                          <a:cs typeface="Times New Roman" pitchFamily="18" charset="0"/>
                        </a:rPr>
                        <a:t>Отражение </a:t>
                      </a:r>
                      <a:r>
                        <a:rPr lang="ru-RU" sz="1400" dirty="0">
                          <a:solidFill>
                            <a:schemeClr val="tx1"/>
                          </a:solidFill>
                          <a:effectLst/>
                          <a:latin typeface="Times New Roman" pitchFamily="18" charset="0"/>
                          <a:cs typeface="Times New Roman" pitchFamily="18" charset="0"/>
                        </a:rPr>
                        <a:t>в учете и отчетности последствий изменения учетной политики</a:t>
                      </a:r>
                      <a:endParaRPr lang="ru-RU" sz="1400" dirty="0">
                        <a:solidFill>
                          <a:schemeClr val="tx1"/>
                        </a:solidFill>
                        <a:effectLst/>
                        <a:latin typeface="Times New Roman" pitchFamily="18" charset="0"/>
                        <a:ea typeface="Calibri"/>
                        <a:cs typeface="Times New Roman" pitchFamily="18" charset="0"/>
                      </a:endParaRPr>
                    </a:p>
                  </a:txBody>
                  <a:tcPr marL="68580" marR="68580" marT="0" marB="0">
                    <a:solidFill>
                      <a:schemeClr val="accent4">
                        <a:lumMod val="60000"/>
                        <a:lumOff val="40000"/>
                      </a:schemeClr>
                    </a:solidFill>
                  </a:tcPr>
                </a:tc>
              </a:tr>
              <a:tr h="2930413">
                <a:tc>
                  <a:txBody>
                    <a:bodyPr/>
                    <a:lstStyle/>
                    <a:p>
                      <a:pPr algn="just">
                        <a:lnSpc>
                          <a:spcPct val="115000"/>
                        </a:lnSpc>
                        <a:spcAft>
                          <a:spcPts val="0"/>
                        </a:spcAft>
                      </a:pPr>
                      <a:r>
                        <a:rPr lang="ru-RU" sz="1300" b="0" dirty="0">
                          <a:solidFill>
                            <a:schemeClr val="tx1"/>
                          </a:solidFill>
                          <a:effectLst/>
                          <a:latin typeface="Times New Roman" pitchFamily="18" charset="0"/>
                          <a:cs typeface="Times New Roman" pitchFamily="18" charset="0"/>
                        </a:rPr>
                        <a:t>Изменение законодательства Российской Федерации о бухгалтерском учете, федеральных и (или) отраслевых стандартов, принятие и (или) изменение нормативных правовых актов, регулирующих ведение бухгалтерского учета и составление бухгалтерской (финансовой) отчетности</a:t>
                      </a:r>
                      <a:endParaRPr lang="ru-RU" sz="1300" b="0" dirty="0">
                        <a:solidFill>
                          <a:schemeClr val="tx1"/>
                        </a:solidFill>
                        <a:effectLst/>
                        <a:latin typeface="Times New Roman" pitchFamily="18" charset="0"/>
                        <a:ea typeface="Calibri"/>
                        <a:cs typeface="Times New Roman" pitchFamily="18" charset="0"/>
                      </a:endParaRPr>
                    </a:p>
                  </a:txBody>
                  <a:tcPr marL="68580" marR="68580" marT="0" marB="0">
                    <a:solidFill>
                      <a:schemeClr val="bg1"/>
                    </a:solidFill>
                  </a:tcPr>
                </a:tc>
                <a:tc>
                  <a:txBody>
                    <a:bodyPr/>
                    <a:lstStyle/>
                    <a:p>
                      <a:pPr algn="just">
                        <a:lnSpc>
                          <a:spcPct val="115000"/>
                        </a:lnSpc>
                        <a:spcAft>
                          <a:spcPts val="0"/>
                        </a:spcAft>
                      </a:pPr>
                      <a:r>
                        <a:rPr lang="ru-RU" sz="1300" dirty="0">
                          <a:effectLst/>
                          <a:latin typeface="Times New Roman" pitchFamily="18" charset="0"/>
                          <a:cs typeface="Times New Roman" pitchFamily="18" charset="0"/>
                        </a:rPr>
                        <a:t>Согласно положениям нормативных правовых актов, регулирующих ведение бухгалтерского учета и составление бухгалтерской (финансовой) отчетности.</a:t>
                      </a:r>
                    </a:p>
                    <a:p>
                      <a:pPr indent="21590" algn="just">
                        <a:lnSpc>
                          <a:spcPct val="115000"/>
                        </a:lnSpc>
                        <a:spcAft>
                          <a:spcPts val="0"/>
                        </a:spcAft>
                      </a:pPr>
                      <a:r>
                        <a:rPr lang="ru-RU" sz="1300" dirty="0">
                          <a:effectLst/>
                          <a:latin typeface="Times New Roman" pitchFamily="18" charset="0"/>
                          <a:cs typeface="Times New Roman" pitchFamily="18" charset="0"/>
                        </a:rPr>
                        <a:t>Введение в действие ФСБУ "Основные средства" предусматривают право субъекта учета вносить изменения в документы учетной политики по методам амортизации (право перехода с метода линейного на метод (по производительности).</a:t>
                      </a:r>
                    </a:p>
                    <a:p>
                      <a:pPr algn="just">
                        <a:lnSpc>
                          <a:spcPct val="115000"/>
                        </a:lnSpc>
                        <a:spcAft>
                          <a:spcPts val="0"/>
                        </a:spcAft>
                      </a:pPr>
                      <a:r>
                        <a:rPr lang="ru-RU" sz="1300" dirty="0">
                          <a:effectLst/>
                          <a:latin typeface="Times New Roman" pitchFamily="18" charset="0"/>
                          <a:cs typeface="Times New Roman" pitchFamily="18" charset="0"/>
                        </a:rPr>
                        <a:t>При этом переходными положениями ФСБУ "Основные </a:t>
                      </a:r>
                      <a:r>
                        <a:rPr lang="ru-RU" sz="1300" dirty="0" smtClean="0">
                          <a:effectLst/>
                          <a:latin typeface="Times New Roman" pitchFamily="18" charset="0"/>
                          <a:cs typeface="Times New Roman" pitchFamily="18" charset="0"/>
                        </a:rPr>
                        <a:t>средства«     (</a:t>
                      </a:r>
                      <a:r>
                        <a:rPr lang="ru-RU" sz="1300" u="none" strike="noStrike" dirty="0" smtClean="0">
                          <a:effectLst/>
                          <a:latin typeface="Times New Roman" pitchFamily="18" charset="0"/>
                          <a:cs typeface="Times New Roman" pitchFamily="18" charset="0"/>
                        </a:rPr>
                        <a:t>пункт 61</a:t>
                      </a:r>
                      <a:r>
                        <a:rPr lang="ru-RU" sz="1300" dirty="0" smtClean="0">
                          <a:effectLst/>
                          <a:latin typeface="Times New Roman" pitchFamily="18" charset="0"/>
                          <a:cs typeface="Times New Roman" pitchFamily="18" charset="0"/>
                        </a:rPr>
                        <a:t>) </a:t>
                      </a:r>
                      <a:r>
                        <a:rPr lang="ru-RU" sz="1300" dirty="0">
                          <a:effectLst/>
                          <a:latin typeface="Times New Roman" pitchFamily="18" charset="0"/>
                          <a:cs typeface="Times New Roman" pitchFamily="18" charset="0"/>
                        </a:rPr>
                        <a:t>предусмотрено, что сравнительная информация по объектам основных средств (сопоставимые показатели отчетности по объему начисленной амортизации) ретроспективно (за годы, предшествующие первому применению ФСБУ "Основные средства") не пересчитываются.</a:t>
                      </a:r>
                      <a:endParaRPr lang="ru-RU" sz="1300" dirty="0">
                        <a:effectLst/>
                        <a:latin typeface="Times New Roman" pitchFamily="18" charset="0"/>
                        <a:ea typeface="Calibri"/>
                        <a:cs typeface="Times New Roman" pitchFamily="18" charset="0"/>
                      </a:endParaRPr>
                    </a:p>
                  </a:txBody>
                  <a:tcPr marL="68580" marR="68580" marT="0" marB="0">
                    <a:solidFill>
                      <a:schemeClr val="bg1"/>
                    </a:solidFill>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extLst>
              <p:ext uri="{D42A27DB-BD31-4B8C-83A1-F6EECF244321}">
                <p14:modId xmlns="" xmlns:p14="http://schemas.microsoft.com/office/powerpoint/2010/main" val="3969877006"/>
              </p:ext>
            </p:extLst>
          </p:nvPr>
        </p:nvGraphicFramePr>
        <p:xfrm>
          <a:off x="611560" y="2348880"/>
          <a:ext cx="8064896" cy="3873246"/>
        </p:xfrm>
        <a:graphic>
          <a:graphicData uri="http://schemas.openxmlformats.org/drawingml/2006/table">
            <a:tbl>
              <a:tblPr firstRow="1" firstCol="1" bandRow="1">
                <a:tableStyleId>{5C22544A-7EE6-4342-B048-85BDC9FD1C3A}</a:tableStyleId>
              </a:tblPr>
              <a:tblGrid>
                <a:gridCol w="2744597"/>
                <a:gridCol w="5320299"/>
              </a:tblGrid>
              <a:tr h="3528392">
                <a:tc>
                  <a:txBody>
                    <a:bodyPr/>
                    <a:lstStyle/>
                    <a:p>
                      <a:pPr algn="just">
                        <a:lnSpc>
                          <a:spcPct val="115000"/>
                        </a:lnSpc>
                        <a:spcAft>
                          <a:spcPts val="0"/>
                        </a:spcAft>
                      </a:pPr>
                      <a:r>
                        <a:rPr lang="ru-RU" sz="1300" b="0" dirty="0">
                          <a:solidFill>
                            <a:schemeClr val="tx1"/>
                          </a:solidFill>
                          <a:effectLst/>
                          <a:latin typeface="Times New Roman" pitchFamily="18" charset="0"/>
                          <a:cs typeface="Times New Roman" pitchFamily="18" charset="0"/>
                        </a:rPr>
                        <a:t>Другие причины</a:t>
                      </a:r>
                    </a:p>
                    <a:p>
                      <a:pPr algn="just">
                        <a:lnSpc>
                          <a:spcPct val="115000"/>
                        </a:lnSpc>
                        <a:spcAft>
                          <a:spcPts val="0"/>
                        </a:spcAft>
                      </a:pPr>
                      <a:r>
                        <a:rPr lang="ru-RU" sz="1200" dirty="0">
                          <a:effectLst/>
                          <a:latin typeface="Times New Roman" pitchFamily="18" charset="0"/>
                          <a:cs typeface="Times New Roman" pitchFamily="18" charset="0"/>
                        </a:rPr>
                        <a:t> </a:t>
                      </a:r>
                      <a:endParaRPr lang="ru-RU" sz="1200" dirty="0">
                        <a:effectLst/>
                        <a:latin typeface="Times New Roman" pitchFamily="18" charset="0"/>
                        <a:ea typeface="Calibri"/>
                        <a:cs typeface="Times New Roman" pitchFamily="18" charset="0"/>
                      </a:endParaRPr>
                    </a:p>
                  </a:txBody>
                  <a:tcPr marL="68580" marR="68580" marT="0" marB="0">
                    <a:solidFill>
                      <a:schemeClr val="bg1"/>
                    </a:solidFill>
                  </a:tcPr>
                </a:tc>
                <a:tc>
                  <a:txBody>
                    <a:bodyPr/>
                    <a:lstStyle/>
                    <a:p>
                      <a:pPr algn="just">
                        <a:lnSpc>
                          <a:spcPct val="115000"/>
                        </a:lnSpc>
                        <a:spcAft>
                          <a:spcPts val="0"/>
                        </a:spcAft>
                      </a:pPr>
                      <a:r>
                        <a:rPr lang="ru-RU" sz="1300" b="0" dirty="0">
                          <a:solidFill>
                            <a:schemeClr val="tx1"/>
                          </a:solidFill>
                          <a:effectLst/>
                          <a:latin typeface="Times New Roman" pitchFamily="18" charset="0"/>
                          <a:cs typeface="Times New Roman" pitchFamily="18" charset="0"/>
                        </a:rPr>
                        <a:t>Путем ретроспективного применения измененной учетной политики. </a:t>
                      </a:r>
                    </a:p>
                    <a:p>
                      <a:pPr algn="just">
                        <a:lnSpc>
                          <a:spcPct val="115000"/>
                        </a:lnSpc>
                        <a:spcAft>
                          <a:spcPts val="0"/>
                        </a:spcAft>
                      </a:pPr>
                      <a:r>
                        <a:rPr lang="ru-RU" sz="1300" b="0" dirty="0">
                          <a:solidFill>
                            <a:schemeClr val="tx1"/>
                          </a:solidFill>
                          <a:effectLst/>
                          <a:latin typeface="Times New Roman" pitchFamily="18" charset="0"/>
                          <a:cs typeface="Times New Roman" pitchFamily="18" charset="0"/>
                        </a:rPr>
                        <a:t>Входящие остатки на начало отчетного периода бухгалтерского баланса, формируемого в составе бухгалтерской (финансовой) отчетности за отчетный период, подлежат корректировке по строкам, отражающим соответствующие показатели, и по строке "040130000 "Финансовый результат прошлых отчетных периодов". Указанные изменения показателей баланса дополнительно отражаются в Сведениях об изменении остатков валюты баланса </a:t>
                      </a:r>
                      <a:r>
                        <a:rPr lang="ru-RU" sz="1300" b="0" dirty="0" smtClean="0">
                          <a:solidFill>
                            <a:schemeClr val="tx1"/>
                          </a:solidFill>
                          <a:effectLst/>
                          <a:latin typeface="Times New Roman" pitchFamily="18" charset="0"/>
                          <a:cs typeface="Times New Roman" pitchFamily="18" charset="0"/>
                        </a:rPr>
                        <a:t>(ф.0503173) </a:t>
                      </a:r>
                      <a:r>
                        <a:rPr lang="ru-RU" sz="1300" b="0" dirty="0">
                          <a:solidFill>
                            <a:schemeClr val="tx1"/>
                          </a:solidFill>
                          <a:effectLst/>
                          <a:latin typeface="Times New Roman" pitchFamily="18" charset="0"/>
                          <a:cs typeface="Times New Roman" pitchFamily="18" charset="0"/>
                        </a:rPr>
                        <a:t>(далее </a:t>
                      </a:r>
                      <a:r>
                        <a:rPr lang="ru-RU" sz="1300" b="0" dirty="0" smtClean="0">
                          <a:solidFill>
                            <a:schemeClr val="tx1"/>
                          </a:solidFill>
                          <a:effectLst/>
                          <a:latin typeface="Times New Roman" pitchFamily="18" charset="0"/>
                          <a:cs typeface="Times New Roman" pitchFamily="18" charset="0"/>
                        </a:rPr>
                        <a:t>– Сведения       </a:t>
                      </a:r>
                      <a:r>
                        <a:rPr lang="ru-RU" sz="1300" b="0" dirty="0">
                          <a:solidFill>
                            <a:schemeClr val="tx1"/>
                          </a:solidFill>
                          <a:effectLst/>
                          <a:latin typeface="Times New Roman" pitchFamily="18" charset="0"/>
                          <a:cs typeface="Times New Roman" pitchFamily="18" charset="0"/>
                        </a:rPr>
                        <a:t>(ф. 0503173</a:t>
                      </a:r>
                      <a:r>
                        <a:rPr lang="ru-RU" sz="1300" b="0" dirty="0" smtClean="0">
                          <a:solidFill>
                            <a:schemeClr val="tx1"/>
                          </a:solidFill>
                          <a:effectLst/>
                          <a:latin typeface="Times New Roman" pitchFamily="18" charset="0"/>
                          <a:cs typeface="Times New Roman" pitchFamily="18" charset="0"/>
                        </a:rPr>
                        <a:t>),Сведениях </a:t>
                      </a:r>
                      <a:r>
                        <a:rPr lang="ru-RU" sz="1300" b="0" dirty="0">
                          <a:solidFill>
                            <a:schemeClr val="tx1"/>
                          </a:solidFill>
                          <a:effectLst/>
                          <a:latin typeface="Times New Roman" pitchFamily="18" charset="0"/>
                          <a:cs typeface="Times New Roman" pitchFamily="18" charset="0"/>
                        </a:rPr>
                        <a:t>об изменении остатков валюты баланса учреждения </a:t>
                      </a:r>
                      <a:r>
                        <a:rPr lang="ru-RU" sz="1300" b="0" dirty="0" smtClean="0">
                          <a:solidFill>
                            <a:schemeClr val="tx1"/>
                          </a:solidFill>
                          <a:effectLst/>
                          <a:latin typeface="Times New Roman" pitchFamily="18" charset="0"/>
                          <a:cs typeface="Times New Roman" pitchFamily="18" charset="0"/>
                        </a:rPr>
                        <a:t>(ф.0503773(далее </a:t>
                      </a:r>
                      <a:r>
                        <a:rPr lang="ru-RU" sz="1300" b="0" dirty="0">
                          <a:solidFill>
                            <a:schemeClr val="tx1"/>
                          </a:solidFill>
                          <a:effectLst/>
                          <a:latin typeface="Times New Roman" pitchFamily="18" charset="0"/>
                          <a:cs typeface="Times New Roman" pitchFamily="18" charset="0"/>
                        </a:rPr>
                        <a:t>- Сведения (ф. 0503773) (по соответствующим строкам) с указанием причин изменений - "пересчитано" ввиду изменения учетной политики.</a:t>
                      </a:r>
                    </a:p>
                    <a:p>
                      <a:pPr algn="just">
                        <a:lnSpc>
                          <a:spcPct val="115000"/>
                        </a:lnSpc>
                        <a:spcAft>
                          <a:spcPts val="0"/>
                        </a:spcAft>
                      </a:pPr>
                      <a:r>
                        <a:rPr lang="ru-RU" sz="1300" b="0" dirty="0">
                          <a:solidFill>
                            <a:schemeClr val="tx1"/>
                          </a:solidFill>
                          <a:effectLst/>
                          <a:latin typeface="Times New Roman" pitchFamily="18" charset="0"/>
                          <a:cs typeface="Times New Roman" pitchFamily="18" charset="0"/>
                        </a:rPr>
                        <a:t>При этом утвержденная бухгалтерская (финансовая) отчетность за год (годы), предшествующий отчетному (году в котором произошло изменение учетной политики), не подлежит пересмотру, замене и повторному представлению пользователям бухгалтерской (финансовой) отчетности.</a:t>
                      </a:r>
                      <a:endParaRPr lang="ru-RU" sz="1300" b="0" dirty="0">
                        <a:solidFill>
                          <a:schemeClr val="tx1"/>
                        </a:solidFill>
                        <a:effectLst/>
                        <a:latin typeface="Times New Roman" pitchFamily="18" charset="0"/>
                        <a:ea typeface="Calibri"/>
                        <a:cs typeface="Times New Roman" pitchFamily="18" charset="0"/>
                      </a:endParaRPr>
                    </a:p>
                  </a:txBody>
                  <a:tcPr marL="68580" marR="68580" marT="0" marB="0">
                    <a:solidFill>
                      <a:schemeClr val="bg1"/>
                    </a:solidFill>
                  </a:tcPr>
                </a:tc>
              </a:tr>
            </a:tbl>
          </a:graphicData>
        </a:graphic>
      </p:graphicFrame>
      <p:graphicFrame>
        <p:nvGraphicFramePr>
          <p:cNvPr id="2" name="Таблица 1"/>
          <p:cNvGraphicFramePr>
            <a:graphicFrameLocks noGrp="1"/>
          </p:cNvGraphicFramePr>
          <p:nvPr>
            <p:extLst>
              <p:ext uri="{D42A27DB-BD31-4B8C-83A1-F6EECF244321}">
                <p14:modId xmlns="" xmlns:p14="http://schemas.microsoft.com/office/powerpoint/2010/main" val="4255709106"/>
              </p:ext>
            </p:extLst>
          </p:nvPr>
        </p:nvGraphicFramePr>
        <p:xfrm>
          <a:off x="457200" y="1600200"/>
          <a:ext cx="8147248" cy="525971"/>
        </p:xfrm>
        <a:graphic>
          <a:graphicData uri="http://schemas.openxmlformats.org/drawingml/2006/table">
            <a:tbl>
              <a:tblPr firstRow="1" firstCol="1" bandRow="1">
                <a:tableStyleId>{5C22544A-7EE6-4342-B048-85BDC9FD1C3A}</a:tableStyleId>
              </a:tblPr>
              <a:tblGrid>
                <a:gridCol w="2818656"/>
                <a:gridCol w="5328592"/>
              </a:tblGrid>
              <a:tr h="525971">
                <a:tc>
                  <a:txBody>
                    <a:bodyPr/>
                    <a:lstStyle/>
                    <a:p>
                      <a:pPr algn="ctr">
                        <a:lnSpc>
                          <a:spcPct val="115000"/>
                        </a:lnSpc>
                        <a:spcAft>
                          <a:spcPts val="0"/>
                        </a:spcAft>
                      </a:pPr>
                      <a:r>
                        <a:rPr lang="ru-RU" sz="1400" dirty="0" smtClean="0">
                          <a:solidFill>
                            <a:schemeClr val="tx1"/>
                          </a:solidFill>
                          <a:effectLst/>
                          <a:latin typeface="Times New Roman" pitchFamily="18" charset="0"/>
                          <a:cs typeface="Times New Roman" pitchFamily="18" charset="0"/>
                        </a:rPr>
                        <a:t>Причины </a:t>
                      </a:r>
                      <a:r>
                        <a:rPr lang="ru-RU" sz="1400" dirty="0">
                          <a:solidFill>
                            <a:schemeClr val="tx1"/>
                          </a:solidFill>
                          <a:effectLst/>
                          <a:latin typeface="Times New Roman" pitchFamily="18" charset="0"/>
                          <a:cs typeface="Times New Roman" pitchFamily="18" charset="0"/>
                        </a:rPr>
                        <a:t>изменения учетной политики</a:t>
                      </a:r>
                      <a:endParaRPr lang="ru-RU" sz="1400" dirty="0">
                        <a:solidFill>
                          <a:schemeClr val="tx1"/>
                        </a:solidFill>
                        <a:effectLst/>
                        <a:latin typeface="Times New Roman" pitchFamily="18" charset="0"/>
                        <a:ea typeface="Calibri"/>
                        <a:cs typeface="Times New Roman" pitchFamily="18" charset="0"/>
                      </a:endParaRPr>
                    </a:p>
                  </a:txBody>
                  <a:tcPr marL="68580" marR="68580" marT="0" marB="0">
                    <a:solidFill>
                      <a:schemeClr val="accent5">
                        <a:lumMod val="40000"/>
                        <a:lumOff val="60000"/>
                      </a:schemeClr>
                    </a:solidFill>
                  </a:tcPr>
                </a:tc>
                <a:tc>
                  <a:txBody>
                    <a:bodyPr/>
                    <a:lstStyle/>
                    <a:p>
                      <a:pPr algn="ctr">
                        <a:lnSpc>
                          <a:spcPct val="115000"/>
                        </a:lnSpc>
                        <a:spcAft>
                          <a:spcPts val="0"/>
                        </a:spcAft>
                      </a:pPr>
                      <a:r>
                        <a:rPr lang="ru-RU" sz="1400" dirty="0" smtClean="0">
                          <a:solidFill>
                            <a:schemeClr val="tx1"/>
                          </a:solidFill>
                          <a:effectLst/>
                          <a:latin typeface="Times New Roman" pitchFamily="18" charset="0"/>
                          <a:cs typeface="Times New Roman" pitchFamily="18" charset="0"/>
                        </a:rPr>
                        <a:t>Отражение </a:t>
                      </a:r>
                      <a:r>
                        <a:rPr lang="ru-RU" sz="1400" dirty="0">
                          <a:solidFill>
                            <a:schemeClr val="tx1"/>
                          </a:solidFill>
                          <a:effectLst/>
                          <a:latin typeface="Times New Roman" pitchFamily="18" charset="0"/>
                          <a:cs typeface="Times New Roman" pitchFamily="18" charset="0"/>
                        </a:rPr>
                        <a:t>в учете и отчетности последствий изменения учетной политики</a:t>
                      </a:r>
                      <a:endParaRPr lang="ru-RU" sz="1400" dirty="0">
                        <a:solidFill>
                          <a:schemeClr val="tx1"/>
                        </a:solidFill>
                        <a:effectLst/>
                        <a:latin typeface="Times New Roman" pitchFamily="18" charset="0"/>
                        <a:ea typeface="Calibri"/>
                        <a:cs typeface="Times New Roman" pitchFamily="18" charset="0"/>
                      </a:endParaRPr>
                    </a:p>
                  </a:txBody>
                  <a:tcPr marL="68580" marR="68580" marT="0" marB="0">
                    <a:solidFill>
                      <a:schemeClr val="accent4">
                        <a:lumMod val="60000"/>
                        <a:lumOff val="40000"/>
                      </a:schemeClr>
                    </a:solidFill>
                  </a:tcPr>
                </a:tc>
              </a:tr>
            </a:tbl>
          </a:graphicData>
        </a:graphic>
      </p:graphicFrame>
    </p:spTree>
    <p:extLst>
      <p:ext uri="{BB962C8B-B14F-4D97-AF65-F5344CB8AC3E}">
        <p14:creationId xmlns="" xmlns:p14="http://schemas.microsoft.com/office/powerpoint/2010/main" val="34650219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Овал 4"/>
          <p:cNvSpPr/>
          <p:nvPr/>
        </p:nvSpPr>
        <p:spPr>
          <a:xfrm>
            <a:off x="395536" y="1124744"/>
            <a:ext cx="8640960" cy="864096"/>
          </a:xfrm>
          <a:prstGeom prst="ellipse">
            <a:avLst/>
          </a:prstGeom>
          <a:ln>
            <a:solidFill>
              <a:schemeClr val="accent2">
                <a:lumMod val="50000"/>
              </a:schemeClr>
            </a:solidFill>
          </a:ln>
        </p:spPr>
        <p:style>
          <a:lnRef idx="2">
            <a:schemeClr val="accent2"/>
          </a:lnRef>
          <a:fillRef idx="1">
            <a:schemeClr val="lt1"/>
          </a:fillRef>
          <a:effectRef idx="0">
            <a:schemeClr val="accent2"/>
          </a:effectRef>
          <a:fontRef idx="minor">
            <a:schemeClr val="dk1"/>
          </a:fontRef>
        </p:style>
        <p:txBody>
          <a:bodyPr rtlCol="0" anchor="ctr"/>
          <a:lstStyle/>
          <a:p>
            <a:pPr lvl="0" fontAlgn="base">
              <a:spcBef>
                <a:spcPct val="0"/>
              </a:spcBef>
              <a:spcAft>
                <a:spcPct val="0"/>
              </a:spcAft>
            </a:pPr>
            <a:r>
              <a:rPr lang="ru-RU" sz="1700" b="1" dirty="0" smtClean="0">
                <a:solidFill>
                  <a:srgbClr val="000000"/>
                </a:solidFill>
                <a:latin typeface="Times New Roman" pitchFamily="18" charset="0"/>
                <a:ea typeface="Times New Roman" pitchFamily="18" charset="0"/>
                <a:cs typeface="Times New Roman" pitchFamily="18" charset="0"/>
              </a:rPr>
              <a:t>Ретроспективные  изменения  недопустимы  в двух случаях</a:t>
            </a:r>
            <a:r>
              <a:rPr lang="ru-RU" sz="1700" dirty="0" smtClean="0">
                <a:solidFill>
                  <a:srgbClr val="000000"/>
                </a:solidFill>
                <a:latin typeface="Times New Roman" pitchFamily="18" charset="0"/>
                <a:ea typeface="Times New Roman" pitchFamily="18" charset="0"/>
                <a:cs typeface="Times New Roman" pitchFamily="18" charset="0"/>
              </a:rPr>
              <a:t>:</a:t>
            </a:r>
            <a:endParaRPr lang="ru-RU" sz="1700" dirty="0" smtClean="0">
              <a:solidFill>
                <a:schemeClr val="tx1"/>
              </a:solidFill>
              <a:latin typeface="Arial" pitchFamily="34" charset="0"/>
              <a:cs typeface="Arial" pitchFamily="34" charset="0"/>
            </a:endParaRPr>
          </a:p>
        </p:txBody>
      </p:sp>
      <p:sp>
        <p:nvSpPr>
          <p:cNvPr id="10" name="Стрелка вниз 9"/>
          <p:cNvSpPr/>
          <p:nvPr/>
        </p:nvSpPr>
        <p:spPr>
          <a:xfrm rot="19481488">
            <a:off x="6407992" y="1902446"/>
            <a:ext cx="328478" cy="1570609"/>
          </a:xfrm>
          <a:prstGeom prst="downArrow">
            <a:avLst>
              <a:gd name="adj1" fmla="val 34003"/>
              <a:gd name="adj2" fmla="val 37266"/>
            </a:avLst>
          </a:prstGeom>
          <a:solidFill>
            <a:schemeClr val="accent2">
              <a:lumMod val="60000"/>
              <a:lumOff val="4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Овал 10"/>
          <p:cNvSpPr/>
          <p:nvPr/>
        </p:nvSpPr>
        <p:spPr>
          <a:xfrm>
            <a:off x="677744" y="3423527"/>
            <a:ext cx="3678232" cy="2021697"/>
          </a:xfrm>
          <a:prstGeom prst="ellipse">
            <a:avLst/>
          </a:prstGeom>
          <a:solidFill>
            <a:schemeClr val="accent2">
              <a:lumMod val="20000"/>
              <a:lumOff val="8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b="1" dirty="0" smtClean="0">
                <a:solidFill>
                  <a:srgbClr val="000000"/>
                </a:solidFill>
                <a:latin typeface="Times New Roman" pitchFamily="18" charset="0"/>
                <a:ea typeface="Times New Roman" pitchFamily="18" charset="0"/>
                <a:cs typeface="Times New Roman" pitchFamily="18" charset="0"/>
              </a:rPr>
              <a:t>изменения невозможно оценить в денежном эквиваленте, потому что недостаточно данных о показателях прошлого года</a:t>
            </a:r>
            <a:endParaRPr lang="ru-RU" sz="1400" b="1" dirty="0"/>
          </a:p>
        </p:txBody>
      </p:sp>
      <p:sp>
        <p:nvSpPr>
          <p:cNvPr id="12" name="Овал 11"/>
          <p:cNvSpPr/>
          <p:nvPr/>
        </p:nvSpPr>
        <p:spPr>
          <a:xfrm>
            <a:off x="4932040" y="3388855"/>
            <a:ext cx="3888432" cy="1962080"/>
          </a:xfrm>
          <a:prstGeom prst="ellipse">
            <a:avLst/>
          </a:prstGeom>
          <a:solidFill>
            <a:schemeClr val="accent2">
              <a:lumMod val="60000"/>
              <a:lumOff val="4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b="1" dirty="0" smtClean="0">
                <a:solidFill>
                  <a:srgbClr val="000000"/>
                </a:solidFill>
                <a:latin typeface="Times New Roman" pitchFamily="18" charset="0"/>
                <a:ea typeface="Times New Roman" pitchFamily="18" charset="0"/>
                <a:cs typeface="Times New Roman" pitchFamily="18" charset="0"/>
              </a:rPr>
              <a:t>оценка требует информации, которой не было в распоряжении бухгалтера в момент представления отчетов за предшествующий год</a:t>
            </a:r>
            <a:endParaRPr lang="ru-RU" sz="1400" b="1" dirty="0"/>
          </a:p>
        </p:txBody>
      </p:sp>
      <p:sp>
        <p:nvSpPr>
          <p:cNvPr id="13" name="Скругленный прямоугольник 12"/>
          <p:cNvSpPr/>
          <p:nvPr/>
        </p:nvSpPr>
        <p:spPr>
          <a:xfrm>
            <a:off x="677744" y="5949280"/>
            <a:ext cx="8064896" cy="504056"/>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lvl="0" indent="450850" algn="ctr" eaLnBrk="0" fontAlgn="base" hangingPunct="0">
              <a:spcBef>
                <a:spcPct val="0"/>
              </a:spcBef>
              <a:spcAft>
                <a:spcPct val="0"/>
              </a:spcAft>
            </a:pPr>
            <a:r>
              <a:rPr lang="ru-RU" sz="1400" b="1" i="1" dirty="0" smtClean="0">
                <a:solidFill>
                  <a:srgbClr val="000000"/>
                </a:solidFill>
                <a:latin typeface="Times New Roman" pitchFamily="18" charset="0"/>
                <a:ea typeface="Times New Roman" pitchFamily="18" charset="0"/>
                <a:cs typeface="Times New Roman" pitchFamily="18" charset="0"/>
              </a:rPr>
              <a:t>В таких ситуациях измененная учетная политика применяется перспективно, то есть с момента ее утверждения.</a:t>
            </a:r>
            <a:endParaRPr lang="ru-RU" sz="1400" b="1" i="1" dirty="0" smtClean="0">
              <a:solidFill>
                <a:schemeClr val="tx1"/>
              </a:solidFill>
              <a:latin typeface="Arial" pitchFamily="34" charset="0"/>
              <a:cs typeface="Arial" pitchFamily="34" charset="0"/>
            </a:endParaRPr>
          </a:p>
        </p:txBody>
      </p:sp>
      <p:pic>
        <p:nvPicPr>
          <p:cNvPr id="8" name="Picture 3" descr="C:\Users\3256\Desktop\Презентации\Картинки\w256h2561372342413documentdelete256.png"/>
          <p:cNvPicPr>
            <a:picLocks noChangeAspect="1" noChangeArrowheads="1"/>
          </p:cNvPicPr>
          <p:nvPr/>
        </p:nvPicPr>
        <p:blipFill rotWithShape="1">
          <a:blip r:embed="rId2" cstate="print">
            <a:extLst>
              <a:ext uri="{28A0092B-C50C-407E-A947-70E740481C1C}">
                <a14:useLocalDpi xmlns="" xmlns:a14="http://schemas.microsoft.com/office/drawing/2010/main" val="0"/>
              </a:ext>
            </a:extLst>
          </a:blip>
          <a:srcRect r="40000"/>
          <a:stretch/>
        </p:blipFill>
        <p:spPr bwMode="auto">
          <a:xfrm>
            <a:off x="4029968" y="2293498"/>
            <a:ext cx="1080120" cy="109535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4" name="Стрелка вниз 13"/>
          <p:cNvSpPr/>
          <p:nvPr/>
        </p:nvSpPr>
        <p:spPr>
          <a:xfrm rot="1738331">
            <a:off x="2702917" y="1936236"/>
            <a:ext cx="328478" cy="1584353"/>
          </a:xfrm>
          <a:prstGeom prst="downArrow">
            <a:avLst>
              <a:gd name="adj1" fmla="val 34003"/>
              <a:gd name="adj2" fmla="val 37266"/>
            </a:avLst>
          </a:prstGeom>
          <a:solidFill>
            <a:schemeClr val="accent2">
              <a:lumMod val="60000"/>
              <a:lumOff val="4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1043608" y="1150586"/>
            <a:ext cx="7416824" cy="369332"/>
          </a:xfrm>
          <a:prstGeom prst="rect">
            <a:avLst/>
          </a:prstGeom>
          <a:solidFill>
            <a:srgbClr val="CCCCFF"/>
          </a:solidFill>
          <a:ln>
            <a:solidFill>
              <a:schemeClr val="accent4">
                <a:lumMod val="75000"/>
              </a:schemeClr>
            </a:solidFill>
            <a:headEnd/>
            <a:tailEnd/>
          </a:ln>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Какие сведения об учетной политике раскрывать в отчетности</a:t>
            </a:r>
            <a:endParaRPr kumimoji="0" lang="ru-RU" b="0" i="0" u="none" strike="noStrike" cap="none" normalizeH="0" baseline="0" dirty="0" smtClean="0">
              <a:ln>
                <a:noFill/>
              </a:ln>
              <a:solidFill>
                <a:schemeClr val="tx1"/>
              </a:solidFill>
              <a:effectLst/>
              <a:latin typeface="Arial" pitchFamily="34" charset="0"/>
              <a:cs typeface="Arial" pitchFamily="34" charset="0"/>
            </a:endParaRPr>
          </a:p>
        </p:txBody>
      </p:sp>
      <p:sp>
        <p:nvSpPr>
          <p:cNvPr id="1026" name="Rectangle 2"/>
          <p:cNvSpPr>
            <a:spLocks noChangeArrowheads="1"/>
          </p:cNvSpPr>
          <p:nvPr/>
        </p:nvSpPr>
        <p:spPr bwMode="auto">
          <a:xfrm>
            <a:off x="622734" y="1696740"/>
            <a:ext cx="8053721" cy="461664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В отчетности нужно отразить информацию об учетной политике. Состав и содержание такой информации устанавливаются соответствующими федеральными и отраслевыми стандартами. </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Определен состав раскрываемой в отчетности информации об изменениях учетной политики, которые оказали или способны оказать существенное влияние на финансовые показатели:</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обоснование изменений;</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содержание изменений;</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порядок отражения в отчетности последствий изменения учетной политики с указанием обстоятельств, которые повлияли на выбор этого порядка.</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При ретроспективном применении измененной учетной политики нужно указать:</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суммы корректировок по каждой статье отчетности за каждый из предшествующих годов, для которых в отчетности раскрываются сравнительные показатели;</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сумму корректировки, относящейся к годам, предшествующим тем, для которых в отчетности раскрываются сравнительные показатели, в той степени, в которой это практически возможно.</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В пояснениях к отчетности также необходимо раскрыть:</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факт отражения последствий изменений учетной политики, если эти изменения осуществлены в соответствии с порядком, предусмотренным принятым или измененным нормативным правовым актом;</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факт невозможности раскрытия информации об изменении сравнительных показателей одного или нескольких предыдущих лет (если в отчетности раскрыта сравнительная информация по этому году или годам). При этом нужно указать отчетный период, в котором начинается применение изменений учетной политики.</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 name="Picture 2" descr="C:\ФКР_РАБОТА\ИНСТРУКЦИЯ ПОЛЬЗОВАТЕЛЯМ\Картинки\галочка 1.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94110" y="911389"/>
            <a:ext cx="857250" cy="847725"/>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23528" y="1772816"/>
            <a:ext cx="8640960" cy="738664"/>
          </a:xfrm>
          <a:prstGeom prst="rect">
            <a:avLst/>
          </a:prstGeom>
        </p:spPr>
        <p:txBody>
          <a:bodyPr wrap="square">
            <a:spAutoFit/>
          </a:bodyPr>
          <a:lstStyle/>
          <a:p>
            <a:pPr algn="just"/>
            <a:r>
              <a:rPr lang="ru-RU" sz="1400" dirty="0" smtClean="0">
                <a:latin typeface="Times New Roman" pitchFamily="18" charset="0"/>
                <a:cs typeface="Times New Roman" pitchFamily="18" charset="0"/>
              </a:rPr>
              <a:t>Под оценочным значением понимается рассчитанное или приблизительно определенное значение какого-либо показателя, необходимого для ведения бухгалтерского учета и (или) отражаемого в бухгалтерской (финансовой) отчетности, при отсутствии точного способа его определения </a:t>
            </a:r>
            <a:endParaRPr lang="ru-RU" sz="1400" dirty="0">
              <a:latin typeface="Times New Roman" pitchFamily="18" charset="0"/>
              <a:cs typeface="Times New Roman" pitchFamily="18" charset="0"/>
            </a:endParaRPr>
          </a:p>
        </p:txBody>
      </p:sp>
      <p:sp>
        <p:nvSpPr>
          <p:cNvPr id="2" name="Rectangle 1"/>
          <p:cNvSpPr>
            <a:spLocks noChangeArrowheads="1"/>
          </p:cNvSpPr>
          <p:nvPr/>
        </p:nvSpPr>
        <p:spPr bwMode="auto">
          <a:xfrm>
            <a:off x="446336" y="1979550"/>
            <a:ext cx="8280920"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1600" b="1" i="0" u="sng"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endParaRPr>
          </a:p>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1600" b="1" i="0" u="sng"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endParaRPr>
          </a:p>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1600" b="1" i="0" u="sng"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К оценочным значениям относятся:</a:t>
            </a:r>
          </a:p>
          <a:p>
            <a:pPr marL="0" marR="0" lvl="0" indent="450850" algn="ctr" defTabSz="914400" rtl="0" eaLnBrk="1" fontAlgn="base" latinLnBrk="0" hangingPunct="1">
              <a:lnSpc>
                <a:spcPct val="100000"/>
              </a:lnSpc>
              <a:spcBef>
                <a:spcPct val="0"/>
              </a:spcBef>
              <a:spcAft>
                <a:spcPct val="0"/>
              </a:spcAft>
              <a:buClrTx/>
              <a:buSzTx/>
              <a:buFontTx/>
              <a:buNone/>
              <a:tabLst/>
            </a:pPr>
            <a:endParaRPr kumimoji="0" lang="ru-RU" sz="1600" b="1" i="0" u="sng"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а</a:t>
            </a:r>
            <a:r>
              <a:rPr kumimoji="0" lang="ru-RU" sz="1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сроки полезного использования объектов основных средств, нематериальных активов, прав пользования активами (в том числе условно определенные по договорам аренды с неопределенным сроком аренды);</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б) величины оценочных резервов (например, резервов на предстоящую оплату отпусков за фактически отработанное время или компенсаций за неиспользованный отпуск, в том числе при увольнении, включая платежи на обязательное социальное страхование сотрудника (служащего) учреждения; резервов предстоящей оплаты по требованию покупателей гарантийного ремонта, текущего обслуживания в случаях, предусмотренных договором поставки);</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в) величины амортизационных отчислений;</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г) величины стоимости нефинансовых активов в случаях, предусмотренных федеральными и (или) отраслевыми стандартами бухгалтерского учета для организаций государственного сектора (например, стоимостные значения справедливых стоимостей нефинансовых активов;</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д</a:t>
            </a:r>
            <a:r>
              <a:rPr kumimoji="0" lang="ru-RU" sz="1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иные значения показателей, необходимых для ведения бухгалтерского учета и (или) отражаемых в бухгалтерской (финансовой) отчетности, рассчитываемые или приблизительно (оценочно) определяемые на основе экспертных заключений (профессиональных суждений) при отсутствии точного способа их определения (расчетная оценка).</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Скругленный прямоугольник 2"/>
          <p:cNvSpPr/>
          <p:nvPr/>
        </p:nvSpPr>
        <p:spPr>
          <a:xfrm>
            <a:off x="467544" y="1196752"/>
            <a:ext cx="8280920" cy="504056"/>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b="1" dirty="0" smtClean="0">
                <a:latin typeface="Times New Roman" pitchFamily="18" charset="0"/>
                <a:cs typeface="Times New Roman" pitchFamily="18" charset="0"/>
              </a:rPr>
              <a:t>Отражение изменений оценочных значений</a:t>
            </a:r>
            <a:endParaRPr lang="ru-RU" b="1" dirty="0">
              <a:latin typeface="Times New Roman" pitchFamily="18" charset="0"/>
              <a:cs typeface="Times New Roman" pitchFamily="18" charset="0"/>
            </a:endParaRPr>
          </a:p>
        </p:txBody>
      </p:sp>
      <p:pic>
        <p:nvPicPr>
          <p:cNvPr id="8" name="Picture 2" descr="M:\05\0504\Презентации\Подколзин ВИ - все что было =)\К слайдам\iCAWVJ6AC.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11560" y="2924944"/>
            <a:ext cx="347146" cy="344847"/>
          </a:xfrm>
          <a:prstGeom prst="rect">
            <a:avLst/>
          </a:prstGeom>
          <a:noFill/>
          <a:extLst>
            <a:ext uri="{909E8E84-426E-40DD-AFC4-6F175D3DCCD1}">
              <a14:hiddenFill xmlns="" xmlns:a14="http://schemas.microsoft.com/office/drawing/2010/main">
                <a:solidFill>
                  <a:srgbClr val="FFFFFF"/>
                </a:solidFill>
              </a14:hiddenFill>
            </a:ext>
          </a:extLst>
        </p:spPr>
      </p:pic>
      <p:pic>
        <p:nvPicPr>
          <p:cNvPr id="10" name="Picture 2" descr="M:\05\0504\Презентации\Подколзин ВИ - все что было =)\К слайдам\iCAWVJ6AC.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39552" y="4941168"/>
            <a:ext cx="347146" cy="288138"/>
          </a:xfrm>
          <a:prstGeom prst="rect">
            <a:avLst/>
          </a:prstGeom>
          <a:noFill/>
          <a:extLst>
            <a:ext uri="{909E8E84-426E-40DD-AFC4-6F175D3DCCD1}">
              <a14:hiddenFill xmlns="" xmlns:a14="http://schemas.microsoft.com/office/drawing/2010/main">
                <a:solidFill>
                  <a:srgbClr val="FFFFFF"/>
                </a:solidFill>
              </a14:hiddenFill>
            </a:ext>
          </a:extLst>
        </p:spPr>
      </p:pic>
      <p:pic>
        <p:nvPicPr>
          <p:cNvPr id="11" name="Picture 2" descr="M:\05\0504\Презентации\Подколзин ВИ - все что было =)\К слайдам\iCAWVJ6AC.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11560" y="5589240"/>
            <a:ext cx="347146" cy="216024"/>
          </a:xfrm>
          <a:prstGeom prst="rect">
            <a:avLst/>
          </a:prstGeom>
          <a:noFill/>
          <a:extLst>
            <a:ext uri="{909E8E84-426E-40DD-AFC4-6F175D3DCCD1}">
              <a14:hiddenFill xmlns="" xmlns:a14="http://schemas.microsoft.com/office/drawing/2010/main">
                <a:solidFill>
                  <a:srgbClr val="FFFFFF"/>
                </a:solidFill>
              </a14:hiddenFill>
            </a:ext>
          </a:extLst>
        </p:spPr>
      </p:pic>
      <p:pic>
        <p:nvPicPr>
          <p:cNvPr id="12" name="Picture 2" descr="M:\05\0504\Презентации\Подколзин ВИ - все что было =)\К слайдам\iCAWVJ6AC.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39552" y="4725144"/>
            <a:ext cx="347146" cy="219132"/>
          </a:xfrm>
          <a:prstGeom prst="rect">
            <a:avLst/>
          </a:prstGeom>
          <a:noFill/>
          <a:extLst>
            <a:ext uri="{909E8E84-426E-40DD-AFC4-6F175D3DCCD1}">
              <a14:hiddenFill xmlns="" xmlns:a14="http://schemas.microsoft.com/office/drawing/2010/main">
                <a:solidFill>
                  <a:srgbClr val="FFFFFF"/>
                </a:solidFill>
              </a14:hiddenFill>
            </a:ext>
          </a:extLst>
        </p:spPr>
      </p:pic>
      <p:pic>
        <p:nvPicPr>
          <p:cNvPr id="13" name="Picture 2" descr="M:\05\0504\Презентации\Подколзин ВИ - все что было =)\К слайдам\iCAWVJ6AC.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39552" y="3645024"/>
            <a:ext cx="347146" cy="272618"/>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395536" y="2852936"/>
            <a:ext cx="8424936" cy="648072"/>
          </a:xfrm>
          <a:prstGeom prst="rect">
            <a:avLst/>
          </a:prstGeom>
          <a:solidFill>
            <a:schemeClr val="accent3">
              <a:lumMod val="40000"/>
              <a:lumOff val="60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p>
        </p:txBody>
      </p:sp>
      <p:sp>
        <p:nvSpPr>
          <p:cNvPr id="1027" name="Rectangle 3"/>
          <p:cNvSpPr>
            <a:spLocks noChangeArrowheads="1"/>
          </p:cNvSpPr>
          <p:nvPr/>
        </p:nvSpPr>
        <p:spPr bwMode="auto">
          <a:xfrm>
            <a:off x="611560" y="2949878"/>
            <a:ext cx="7776864"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Изменение оценочного значения отражается в отчетности перспективно, а именно:</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Овал 7"/>
          <p:cNvSpPr/>
          <p:nvPr/>
        </p:nvSpPr>
        <p:spPr>
          <a:xfrm>
            <a:off x="323528" y="3573016"/>
            <a:ext cx="3312368" cy="1656184"/>
          </a:xfrm>
          <a:prstGeom prst="ellipse">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11" name="Прямая со стрелкой 10"/>
          <p:cNvCxnSpPr/>
          <p:nvPr/>
        </p:nvCxnSpPr>
        <p:spPr>
          <a:xfrm flipH="1">
            <a:off x="3347864" y="3573016"/>
            <a:ext cx="288032" cy="288032"/>
          </a:xfrm>
          <a:prstGeom prst="straightConnector1">
            <a:avLst/>
          </a:prstGeom>
          <a:ln w="3810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028" name="Rectangle 4"/>
          <p:cNvSpPr>
            <a:spLocks noChangeArrowheads="1"/>
          </p:cNvSpPr>
          <p:nvPr/>
        </p:nvSpPr>
        <p:spPr bwMode="auto">
          <a:xfrm>
            <a:off x="611560" y="3789040"/>
            <a:ext cx="2592288" cy="116955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в периоде, в котором произошло изменение, если такое изменение влияет на показатели отчетности только данного отчетного периода;</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16" name="Овал 15"/>
          <p:cNvSpPr/>
          <p:nvPr/>
        </p:nvSpPr>
        <p:spPr>
          <a:xfrm>
            <a:off x="4629772" y="3573016"/>
            <a:ext cx="4175897" cy="1512168"/>
          </a:xfrm>
          <a:prstGeom prst="ellipse">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tx1"/>
                </a:solidFill>
              </a:rPr>
              <a:t>в периоде, в котором произошло изменение, и в будущих периодах, если такое изменение влияет на отчетность данного отчетного периода и отчетность будущих периодов</a:t>
            </a:r>
            <a:endParaRPr lang="ru-RU" sz="1400" dirty="0">
              <a:solidFill>
                <a:schemeClr val="tx1"/>
              </a:solidFill>
            </a:endParaRPr>
          </a:p>
        </p:txBody>
      </p:sp>
      <p:cxnSp>
        <p:nvCxnSpPr>
          <p:cNvPr id="18" name="Прямая со стрелкой 17"/>
          <p:cNvCxnSpPr/>
          <p:nvPr/>
        </p:nvCxnSpPr>
        <p:spPr>
          <a:xfrm>
            <a:off x="4932040" y="3573016"/>
            <a:ext cx="288032" cy="216024"/>
          </a:xfrm>
          <a:prstGeom prst="straightConnector1">
            <a:avLst/>
          </a:prstGeom>
          <a:ln w="3810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0241" name="Rectangle 1"/>
          <p:cNvSpPr>
            <a:spLocks noChangeArrowheads="1"/>
          </p:cNvSpPr>
          <p:nvPr/>
        </p:nvSpPr>
        <p:spPr bwMode="auto">
          <a:xfrm>
            <a:off x="323528" y="1081200"/>
            <a:ext cx="8568952" cy="16004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При этом в бухгалтерском учете и (или) бухгалтерской (финансовой) отчетности следует применять обоснованные оценочные значения (оценки) (подтвержденные расчетом, прогнозом, оценочным экспертным суждением (в частности, заключением оценщика, решением комиссии по поступлению и выбытию нефинансовых активов) и т.д.).</a:t>
            </a:r>
            <a:endParaRPr kumimoji="0" lang="en-US" sz="1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endParaRPr>
          </a:p>
          <a:p>
            <a:pPr marL="0" marR="0" lvl="0" indent="450850" algn="just" defTabSz="914400" rtl="0" eaLnBrk="1" fontAlgn="base" latinLnBrk="0" hangingPunct="1">
              <a:lnSpc>
                <a:spcPct val="100000"/>
              </a:lnSpc>
              <a:spcBef>
                <a:spcPct val="0"/>
              </a:spcBef>
              <a:spcAft>
                <a:spcPct val="0"/>
              </a:spcAft>
              <a:buClrTx/>
              <a:buSzTx/>
              <a:buFontTx/>
              <a:buNone/>
              <a:tabLst/>
            </a:pP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just"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Изменение оценочного значения - это изменение величины какого-либо показателя отчетности, которое не влечет изменение учетной политики.</a:t>
            </a:r>
            <a:endParaRPr kumimoji="0" lang="ru-RU" sz="1400" b="1" i="0" u="none" strike="noStrike" cap="none" normalizeH="0" baseline="0" dirty="0" smtClean="0">
              <a:ln>
                <a:noFill/>
              </a:ln>
              <a:solidFill>
                <a:schemeClr val="tx1"/>
              </a:solidFill>
              <a:effectLst/>
              <a:latin typeface="Arial" pitchFamily="34" charset="0"/>
              <a:cs typeface="Arial" pitchFamily="34" charset="0"/>
            </a:endParaRPr>
          </a:p>
        </p:txBody>
      </p:sp>
      <p:sp>
        <p:nvSpPr>
          <p:cNvPr id="20" name="Прямоугольник 19"/>
          <p:cNvSpPr/>
          <p:nvPr/>
        </p:nvSpPr>
        <p:spPr>
          <a:xfrm>
            <a:off x="179512" y="5445224"/>
            <a:ext cx="8784976" cy="738664"/>
          </a:xfrm>
          <a:prstGeom prst="rect">
            <a:avLst/>
          </a:prstGeom>
          <a:solidFill>
            <a:schemeClr val="accent3">
              <a:lumMod val="60000"/>
              <a:lumOff val="40000"/>
            </a:schemeClr>
          </a:solidFill>
          <a:ln>
            <a:solidFill>
              <a:schemeClr val="accent3">
                <a:lumMod val="40000"/>
                <a:lumOff val="60000"/>
              </a:schemeClr>
            </a:solidFill>
          </a:ln>
        </p:spPr>
        <p:txBody>
          <a:bodyPr wrap="square">
            <a:spAutoFit/>
          </a:bodyPr>
          <a:lstStyle/>
          <a:p>
            <a:pPr lvl="0" indent="450850" algn="just" fontAlgn="base">
              <a:spcBef>
                <a:spcPct val="0"/>
              </a:spcBef>
              <a:spcAft>
                <a:spcPct val="0"/>
              </a:spcAft>
            </a:pPr>
            <a:r>
              <a:rPr lang="ru-RU" sz="1400" dirty="0" smtClean="0">
                <a:solidFill>
                  <a:srgbClr val="000000"/>
                </a:solidFill>
                <a:latin typeface="Times New Roman" pitchFamily="18" charset="0"/>
                <a:ea typeface="Calibri" pitchFamily="34" charset="0"/>
                <a:cs typeface="Times New Roman" pitchFamily="18" charset="0"/>
              </a:rPr>
              <a:t>Изменение метода определения (расчета) оценочного значения является изменением учетной политики и подлежит раскрытию в бухгалтерской (финансовой) отчетности субъекта учета путем ретроспективного применения измененной учетной политики (пункт 9 настоящих Методических рекомендаций).</a:t>
            </a:r>
            <a:endParaRPr lang="ru-RU" sz="1400" dirty="0" smtClean="0">
              <a:latin typeface="Arial" pitchFamily="34" charset="0"/>
              <a:cs typeface="Arial"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759282" y="1748344"/>
            <a:ext cx="7920880" cy="1536640"/>
          </a:xfrm>
          <a:prstGeom prst="rect">
            <a:avLst/>
          </a:prstGeom>
          <a:solidFill>
            <a:srgbClr val="9999FF"/>
          </a:solidFill>
          <a:ln>
            <a:solidFill>
              <a:schemeClr val="accent4">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lvl="0" indent="450850" algn="just" fontAlgn="base">
              <a:spcBef>
                <a:spcPct val="0"/>
              </a:spcBef>
              <a:spcAft>
                <a:spcPct val="0"/>
              </a:spcAft>
            </a:pPr>
            <a:r>
              <a:rPr lang="ru-RU" sz="1400" dirty="0" smtClean="0">
                <a:solidFill>
                  <a:srgbClr val="000000"/>
                </a:solidFill>
                <a:latin typeface="Times New Roman" pitchFamily="18" charset="0"/>
                <a:ea typeface="Calibri" pitchFamily="34" charset="0"/>
                <a:cs typeface="Times New Roman" pitchFamily="18" charset="0"/>
              </a:rPr>
              <a:t>На основании п.10 </a:t>
            </a:r>
            <a:r>
              <a:rPr lang="ru-RU" sz="1400" dirty="0" smtClean="0">
                <a:solidFill>
                  <a:schemeClr val="tx1"/>
                </a:solidFill>
                <a:latin typeface="Times New Roman" pitchFamily="18" charset="0"/>
                <a:ea typeface="Calibri" pitchFamily="34" charset="0"/>
                <a:cs typeface="Times New Roman" pitchFamily="18" charset="0"/>
              </a:rPr>
              <a:t>Инструкции</a:t>
            </a:r>
            <a:r>
              <a:rPr lang="ru-RU" sz="1400" dirty="0" smtClean="0">
                <a:solidFill>
                  <a:srgbClr val="000000"/>
                </a:solidFill>
                <a:latin typeface="Times New Roman" pitchFamily="18" charset="0"/>
                <a:ea typeface="Calibri" pitchFamily="34" charset="0"/>
                <a:cs typeface="Times New Roman" pitchFamily="18" charset="0"/>
              </a:rPr>
              <a:t> 157н систематизация, обобщение и (или) группировка и накопление информации, содержащейся в принятых к учету первичных (сводных) учетных документах, в целях отражения ее на счетах бухгалтерского учета и в бухгалтерской (финансовой) отчетности осуществляются в регистрах бухгалтерского учета. При совершении ошибочных операций при принятии к учету первичных учетных документов ошибка отражается в регистрах бухгалтерского учета. Исправления в регистры бухгалтерского учета вносятся путем оформления бухгалтерской справки (ф. 0504833). В бухгалтерской справке отражаются:</a:t>
            </a:r>
            <a:endParaRPr lang="ru-RU" sz="1400" dirty="0" smtClean="0">
              <a:latin typeface="Arial" pitchFamily="34" charset="0"/>
              <a:cs typeface="Arial" pitchFamily="34" charset="0"/>
            </a:endParaRPr>
          </a:p>
        </p:txBody>
      </p:sp>
      <p:sp>
        <p:nvSpPr>
          <p:cNvPr id="2049" name="Rectangle 1"/>
          <p:cNvSpPr>
            <a:spLocks noChangeArrowheads="1"/>
          </p:cNvSpPr>
          <p:nvPr/>
        </p:nvSpPr>
        <p:spPr bwMode="auto">
          <a:xfrm>
            <a:off x="990794" y="3572292"/>
            <a:ext cx="7689368" cy="307777"/>
          </a:xfrm>
          <a:prstGeom prst="rect">
            <a:avLst/>
          </a:prstGeom>
          <a:solidFill>
            <a:schemeClr val="accent4">
              <a:lumMod val="40000"/>
              <a:lumOff val="60000"/>
            </a:schemeClr>
          </a:solidFill>
          <a:ln w="28575">
            <a:solidFill>
              <a:schemeClr val="accent4">
                <a:lumMod val="75000"/>
              </a:schemeClr>
            </a:solidFill>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342900"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обоснование необходимости совершения исправительной операции;</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Прямоугольник 7"/>
          <p:cNvSpPr/>
          <p:nvPr/>
        </p:nvSpPr>
        <p:spPr>
          <a:xfrm>
            <a:off x="1475656" y="4122658"/>
            <a:ext cx="7204506" cy="523220"/>
          </a:xfrm>
          <a:prstGeom prst="rect">
            <a:avLst/>
          </a:prstGeom>
          <a:solidFill>
            <a:schemeClr val="accent4">
              <a:lumMod val="20000"/>
              <a:lumOff val="80000"/>
            </a:schemeClr>
          </a:solidFill>
          <a:ln w="28575">
            <a:solidFill>
              <a:schemeClr val="accent4">
                <a:lumMod val="75000"/>
              </a:schemeClr>
            </a:solidFill>
          </a:ln>
        </p:spPr>
        <p:style>
          <a:lnRef idx="1">
            <a:schemeClr val="accent3"/>
          </a:lnRef>
          <a:fillRef idx="2">
            <a:schemeClr val="accent3"/>
          </a:fillRef>
          <a:effectRef idx="1">
            <a:schemeClr val="accent3"/>
          </a:effectRef>
          <a:fontRef idx="minor">
            <a:schemeClr val="dk1"/>
          </a:fontRef>
        </p:style>
        <p:txBody>
          <a:bodyPr wrap="square">
            <a:spAutoFit/>
          </a:bodyPr>
          <a:lstStyle/>
          <a:p>
            <a:r>
              <a:rPr lang="ru-RU" sz="1400" dirty="0" smtClean="0">
                <a:latin typeface="Times New Roman" pitchFamily="18" charset="0"/>
                <a:cs typeface="Times New Roman" pitchFamily="18" charset="0"/>
              </a:rPr>
              <a:t>наименование исправляемого журнала операций, его номер (при наличии), период, за который он составлен;</a:t>
            </a:r>
            <a:endParaRPr lang="ru-RU" sz="1400" dirty="0">
              <a:latin typeface="Times New Roman" pitchFamily="18" charset="0"/>
              <a:cs typeface="Times New Roman" pitchFamily="18" charset="0"/>
            </a:endParaRPr>
          </a:p>
        </p:txBody>
      </p:sp>
      <p:sp>
        <p:nvSpPr>
          <p:cNvPr id="2050" name="Rectangle 2"/>
          <p:cNvSpPr>
            <a:spLocks noChangeArrowheads="1"/>
          </p:cNvSpPr>
          <p:nvPr/>
        </p:nvSpPr>
        <p:spPr bwMode="auto">
          <a:xfrm>
            <a:off x="2411760" y="4920412"/>
            <a:ext cx="6268402" cy="307777"/>
          </a:xfrm>
          <a:prstGeom prst="rect">
            <a:avLst/>
          </a:prstGeom>
          <a:solidFill>
            <a:schemeClr val="bg1">
              <a:lumMod val="85000"/>
            </a:schemeClr>
          </a:solidFill>
          <a:ln w="28575">
            <a:solidFill>
              <a:schemeClr val="accent4">
                <a:lumMod val="75000"/>
              </a:schemeClr>
            </a:solidFill>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342900"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период, в котором были выявлены ошибки;</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1" name="Rectangle 3"/>
          <p:cNvSpPr>
            <a:spLocks noChangeArrowheads="1"/>
          </p:cNvSpPr>
          <p:nvPr/>
        </p:nvSpPr>
        <p:spPr bwMode="auto">
          <a:xfrm>
            <a:off x="3131840" y="5440684"/>
            <a:ext cx="5548322" cy="523220"/>
          </a:xfrm>
          <a:prstGeom prst="rect">
            <a:avLst/>
          </a:prstGeom>
          <a:solidFill>
            <a:schemeClr val="accent4">
              <a:lumMod val="20000"/>
              <a:lumOff val="80000"/>
            </a:schemeClr>
          </a:solidFill>
          <a:ln w="19050">
            <a:solidFill>
              <a:schemeClr val="accent4">
                <a:lumMod val="75000"/>
              </a:schemeClr>
            </a:solidFill>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342900" algn="just"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корреспонденция счетов, с применением которой отражаются исправительные записи.</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1" name="Picture 2" descr="C:\ФКР_РАБОТА\ИНСТРУКЦИЯ ПОЛЬЗОВАТЕЛЯМ\Картинки\галочка 1.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39552" y="3495517"/>
            <a:ext cx="432048" cy="384552"/>
          </a:xfrm>
          <a:prstGeom prst="rect">
            <a:avLst/>
          </a:prstGeom>
          <a:noFill/>
          <a:extLst>
            <a:ext uri="{909E8E84-426E-40DD-AFC4-6F175D3DCCD1}">
              <a14:hiddenFill xmlns="" xmlns:a14="http://schemas.microsoft.com/office/drawing/2010/main">
                <a:solidFill>
                  <a:srgbClr val="FFFFFF"/>
                </a:solidFill>
              </a14:hiddenFill>
            </a:ext>
          </a:extLst>
        </p:spPr>
      </p:pic>
      <p:sp>
        <p:nvSpPr>
          <p:cNvPr id="3" name="Скругленный прямоугольник 2"/>
          <p:cNvSpPr/>
          <p:nvPr/>
        </p:nvSpPr>
        <p:spPr>
          <a:xfrm>
            <a:off x="755576" y="1124745"/>
            <a:ext cx="7920880" cy="360039"/>
          </a:xfrm>
          <a:prstGeom prst="roundRect">
            <a:avLst/>
          </a:prstGeom>
          <a:ln>
            <a:solidFill>
              <a:schemeClr val="accent4">
                <a:lumMod val="75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lvl="0" algn="ctr" fontAlgn="base">
              <a:spcBef>
                <a:spcPct val="0"/>
              </a:spcBef>
              <a:spcAft>
                <a:spcPct val="0"/>
              </a:spcAft>
            </a:pPr>
            <a:r>
              <a:rPr lang="ru-RU" b="1" dirty="0">
                <a:solidFill>
                  <a:srgbClr val="000000"/>
                </a:solidFill>
                <a:latin typeface="Times New Roman" pitchFamily="18" charset="0"/>
                <a:ea typeface="Calibri" pitchFamily="34" charset="0"/>
                <a:cs typeface="Times New Roman" pitchFamily="18" charset="0"/>
              </a:rPr>
              <a:t>Исправление ошибок бухгалтерского учета</a:t>
            </a:r>
            <a:endParaRPr lang="ru-RU" sz="2800" dirty="0">
              <a:latin typeface="Arial" pitchFamily="34" charset="0"/>
              <a:cs typeface="Arial" pitchFamily="34" charset="0"/>
            </a:endParaRPr>
          </a:p>
        </p:txBody>
      </p:sp>
      <p:pic>
        <p:nvPicPr>
          <p:cNvPr id="15" name="Picture 2" descr="C:\ФКР_РАБОТА\ИНСТРУКЦИЯ ПОЛЬЗОВАТЕЛЯМ\Картинки\галочка 1.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899592" y="4191992"/>
            <a:ext cx="432048" cy="384552"/>
          </a:xfrm>
          <a:prstGeom prst="rect">
            <a:avLst/>
          </a:prstGeom>
          <a:noFill/>
          <a:extLst>
            <a:ext uri="{909E8E84-426E-40DD-AFC4-6F175D3DCCD1}">
              <a14:hiddenFill xmlns="" xmlns:a14="http://schemas.microsoft.com/office/drawing/2010/main">
                <a:solidFill>
                  <a:srgbClr val="FFFFFF"/>
                </a:solidFill>
              </a14:hiddenFill>
            </a:ext>
          </a:extLst>
        </p:spPr>
      </p:pic>
      <p:pic>
        <p:nvPicPr>
          <p:cNvPr id="17" name="Picture 2" descr="C:\ФКР_РАБОТА\ИНСТРУКЦИЯ ПОЛЬЗОВАТЕЛЯМ\Картинки\галочка 1.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907704" y="4851363"/>
            <a:ext cx="432048" cy="384552"/>
          </a:xfrm>
          <a:prstGeom prst="rect">
            <a:avLst/>
          </a:prstGeom>
          <a:noFill/>
          <a:extLst>
            <a:ext uri="{909E8E84-426E-40DD-AFC4-6F175D3DCCD1}">
              <a14:hiddenFill xmlns="" xmlns:a14="http://schemas.microsoft.com/office/drawing/2010/main">
                <a:solidFill>
                  <a:srgbClr val="FFFFFF"/>
                </a:solidFill>
              </a14:hiddenFill>
            </a:ext>
          </a:extLst>
        </p:spPr>
      </p:pic>
      <p:pic>
        <p:nvPicPr>
          <p:cNvPr id="19" name="Picture 2" descr="C:\ФКР_РАБОТА\ИНСТРУКЦИЯ ПОЛЬЗОВАТЕЛЯМ\Картинки\галочка 1.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699792" y="5510018"/>
            <a:ext cx="432048" cy="384552"/>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ChangeArrowheads="1"/>
          </p:cNvSpPr>
          <p:nvPr/>
        </p:nvSpPr>
        <p:spPr bwMode="auto">
          <a:xfrm>
            <a:off x="791519" y="-1119483"/>
            <a:ext cx="7812930" cy="547842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ru-RU" sz="1400" dirty="0" smtClean="0">
              <a:latin typeface="Times New Roman" pitchFamily="18" charset="0"/>
              <a:cs typeface="Times New Roman" pitchFamily="18" charset="0"/>
            </a:endParaRPr>
          </a:p>
          <a:p>
            <a:endParaRPr lang="ru-RU" sz="1400" dirty="0" smtClean="0">
              <a:latin typeface="Times New Roman" pitchFamily="18" charset="0"/>
              <a:cs typeface="Times New Roman" pitchFamily="18" charset="0"/>
            </a:endParaRPr>
          </a:p>
          <a:p>
            <a:endParaRPr lang="ru-RU" sz="1400" dirty="0">
              <a:latin typeface="Times New Roman" pitchFamily="18" charset="0"/>
              <a:cs typeface="Times New Roman" pitchFamily="18" charset="0"/>
            </a:endParaRPr>
          </a:p>
          <a:p>
            <a:endParaRPr lang="ru-RU" sz="1400" dirty="0" smtClean="0">
              <a:latin typeface="Times New Roman" pitchFamily="18" charset="0"/>
              <a:cs typeface="Times New Roman" pitchFamily="18" charset="0"/>
            </a:endParaRPr>
          </a:p>
          <a:p>
            <a:endParaRPr lang="ru-RU" sz="1400" dirty="0">
              <a:latin typeface="Times New Roman" pitchFamily="18" charset="0"/>
              <a:cs typeface="Times New Roman" pitchFamily="18" charset="0"/>
            </a:endParaRPr>
          </a:p>
          <a:p>
            <a:endParaRPr lang="ru-RU" sz="1400" dirty="0" smtClean="0">
              <a:latin typeface="Times New Roman" pitchFamily="18" charset="0"/>
              <a:cs typeface="Times New Roman" pitchFamily="18" charset="0"/>
            </a:endParaRPr>
          </a:p>
          <a:p>
            <a:endParaRPr lang="ru-RU" sz="1400" dirty="0" smtClean="0">
              <a:latin typeface="Times New Roman" pitchFamily="18" charset="0"/>
              <a:cs typeface="Times New Roman" pitchFamily="18" charset="0"/>
            </a:endParaRPr>
          </a:p>
          <a:p>
            <a:endParaRPr lang="ru-RU" sz="1400" dirty="0">
              <a:latin typeface="Times New Roman" pitchFamily="18" charset="0"/>
              <a:cs typeface="Times New Roman" pitchFamily="18" charset="0"/>
            </a:endParaRPr>
          </a:p>
          <a:p>
            <a:pPr algn="just"/>
            <a:endParaRPr lang="ru-RU" sz="1400" dirty="0" smtClean="0">
              <a:latin typeface="Times New Roman" pitchFamily="18" charset="0"/>
              <a:cs typeface="Times New Roman" pitchFamily="18" charset="0"/>
            </a:endParaRPr>
          </a:p>
          <a:p>
            <a:pPr algn="just"/>
            <a:endParaRPr lang="ru-RU" sz="1400" dirty="0">
              <a:latin typeface="Times New Roman" pitchFamily="18" charset="0"/>
              <a:cs typeface="Times New Roman" pitchFamily="18" charset="0"/>
            </a:endParaRPr>
          </a:p>
          <a:p>
            <a:pPr algn="just"/>
            <a:r>
              <a:rPr lang="ru-RU" sz="1400" dirty="0" smtClean="0">
                <a:latin typeface="Times New Roman" pitchFamily="18" charset="0"/>
                <a:cs typeface="Times New Roman" pitchFamily="18" charset="0"/>
              </a:rPr>
              <a:t>При ведении бюджетного учета, бухгалтерского учета государственных (муниципальных) бюджетных и автономных учреждений с 1 января 2019 года, составлении бюджетной отчетности, бухгалтерской (финансовой) отчетности государственных (муниципальных) бюджетных и автономных учреждений начиная с отчетности 2019 года применяются положения ФСБУ "Учетная политика", в частности нормы, устанавливающие порядок отражения исправлений ошибок в бухгалтерской (финансовой) отчетности</a:t>
            </a:r>
            <a:r>
              <a:rPr lang="ru-RU" sz="1400" dirty="0">
                <a:latin typeface="Times New Roman" pitchFamily="18" charset="0"/>
                <a:cs typeface="Times New Roman" pitchFamily="18" charset="0"/>
              </a:rPr>
              <a:t>. Ошибкой в бухгалтерской (финансовой) отчетности в соответствии со  ФСБУ "Учетная политика" считается пропуск и (или) искажение, возникшее при ведении бухгалтерского учета и (или) формировании бухгалтерской (финансовой) отчетности в результате неправильного использования или не использования информации о фактах хозяйственной жизни отчетного периода, которая была доступна на дату подписания бухгалтерской (финансовой) отчетности и должна была быть получена и использована при подготовке бухгалтерской (финансовой) отчетности.</a:t>
            </a:r>
          </a:p>
          <a:p>
            <a:pPr lvl="0" indent="450850" algn="just" fontAlgn="base">
              <a:spcBef>
                <a:spcPct val="0"/>
              </a:spcBef>
              <a:spcAft>
                <a:spcPct val="0"/>
              </a:spcAft>
            </a:pPr>
            <a:r>
              <a:rPr lang="ru-RU" sz="1400" dirty="0">
                <a:solidFill>
                  <a:srgbClr val="000000"/>
                </a:solidFill>
                <a:latin typeface="Times New Roman" pitchFamily="18" charset="0"/>
                <a:ea typeface="Calibri" pitchFamily="34" charset="0"/>
                <a:cs typeface="Times New Roman" pitchFamily="18" charset="0"/>
              </a:rPr>
              <a:t>Ошибка отчетного периода классифицируется в зависимости от периода, в котором она была допущена:</a:t>
            </a:r>
            <a:endParaRPr lang="ru-RU" sz="1400" dirty="0">
              <a:latin typeface="Arial" pitchFamily="34" charset="0"/>
              <a:cs typeface="Arial" pitchFamily="34" charset="0"/>
            </a:endParaRPr>
          </a:p>
          <a:p>
            <a:pPr indent="450850" algn="just" fontAlgn="base">
              <a:spcBef>
                <a:spcPct val="0"/>
              </a:spcBef>
              <a:spcAft>
                <a:spcPct val="0"/>
              </a:spcAft>
            </a:pP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026" name="Rectangle 2"/>
          <p:cNvSpPr>
            <a:spLocks noChangeArrowheads="1"/>
          </p:cNvSpPr>
          <p:nvPr/>
        </p:nvSpPr>
        <p:spPr bwMode="auto">
          <a:xfrm>
            <a:off x="791519" y="4123561"/>
            <a:ext cx="7956945" cy="1200329"/>
          </a:xfrm>
          <a:prstGeom prst="rect">
            <a:avLst/>
          </a:prstGeom>
          <a:solidFill>
            <a:schemeClr val="accent2">
              <a:lumMod val="40000"/>
              <a:lumOff val="60000"/>
            </a:schemeClr>
          </a:solidFill>
          <a:ln>
            <a:solidFill>
              <a:srgbClr val="FF6699"/>
            </a:solidFill>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1200" b="1" i="1"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ошибка отчетного года</a:t>
            </a:r>
            <a:r>
              <a:rPr kumimoji="0" lang="ru-RU" sz="12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r>
              <a:rPr kumimoji="0" lang="ru-RU" sz="1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ошибка в бухгалтерской (финансовой) допущена в периоде (в году), за который субъект учета не сформировал бухгалтерскую (финансовую) отчетность (промежуточную или годовую), либо в периоде, за который годовая бухгалтерская (финансовая) отчетность сформирована, но не утверждена (осуществляются мероприятия по камеральной проверке годовой бухгалтерской (финансовой) отчетности, внутреннему финансовому контролю, внешнему финансовому контролю, а также внутреннему контролю или внутреннему финансовому аудиту);</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7" name="Rectangle 3"/>
          <p:cNvSpPr>
            <a:spLocks noChangeArrowheads="1"/>
          </p:cNvSpPr>
          <p:nvPr/>
        </p:nvSpPr>
        <p:spPr bwMode="auto">
          <a:xfrm>
            <a:off x="791519" y="5618406"/>
            <a:ext cx="7950437" cy="461665"/>
          </a:xfrm>
          <a:prstGeom prst="rect">
            <a:avLst/>
          </a:prstGeom>
          <a:solidFill>
            <a:schemeClr val="accent2">
              <a:lumMod val="60000"/>
              <a:lumOff val="40000"/>
            </a:schemeClr>
          </a:solidFill>
          <a:ln>
            <a:solidFill>
              <a:srgbClr val="FF6699"/>
            </a:solidFill>
            <a:headEnd/>
            <a:tailEn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1200" b="1" i="1"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ошибка прошлых лет</a:t>
            </a:r>
            <a:r>
              <a:rPr kumimoji="0" lang="ru-RU" sz="12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r>
              <a:rPr kumimoji="0" lang="ru-RU" sz="1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ошибка в бухгалтерской (финансовой) допущена в периоде, за который годовая бухгалтерская (финансовая) отчетность утверждена (завершены мероприятия по внешнему финансовому контролю).</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1" name="Picture 2" descr="M:\05\0504\Презентации\Подколзин ВИ - все что было =)\К слайдам\iCAWVJ6AC.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17946" y="5827557"/>
            <a:ext cx="347146" cy="344847"/>
          </a:xfrm>
          <a:prstGeom prst="rect">
            <a:avLst/>
          </a:prstGeom>
          <a:noFill/>
          <a:extLst>
            <a:ext uri="{909E8E84-426E-40DD-AFC4-6F175D3DCCD1}">
              <a14:hiddenFill xmlns="" xmlns:a14="http://schemas.microsoft.com/office/drawing/2010/main">
                <a:solidFill>
                  <a:srgbClr val="FFFFFF"/>
                </a:solidFill>
              </a14:hiddenFill>
            </a:ext>
          </a:extLst>
        </p:spPr>
      </p:pic>
      <p:pic>
        <p:nvPicPr>
          <p:cNvPr id="12" name="Picture 2" descr="M:\05\0504\Презентации\Подколзин ВИ - все что было =)\К слайдам\iCAWVJ6AC.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53173" y="4551301"/>
            <a:ext cx="347146" cy="344847"/>
          </a:xfrm>
          <a:prstGeom prst="rect">
            <a:avLst/>
          </a:prstGeom>
          <a:noFill/>
          <a:extLst>
            <a:ext uri="{909E8E84-426E-40DD-AFC4-6F175D3DCCD1}">
              <a14:hiddenFill xmlns="" xmlns:a14="http://schemas.microsoft.com/office/drawing/2010/main">
                <a:solidFill>
                  <a:srgbClr val="FFFFFF"/>
                </a:solidFill>
              </a14:hiddenFill>
            </a:ext>
          </a:extLst>
        </p:spPr>
      </p:pic>
      <p:pic>
        <p:nvPicPr>
          <p:cNvPr id="7" name="Picture 3" descr="R:\22_Отдел отчетности о кассовом исполнении бюджетов\Фигурова\СЛАЙДЫ\ВКС 9-10.09.14\картинки для слайдов\man-with-symbol-04-150x150.png"/>
          <p:cNvPicPr>
            <a:picLocks noChangeAspect="1" noChangeArrowheads="1"/>
          </p:cNvPicPr>
          <p:nvPr/>
        </p:nvPicPr>
        <p:blipFill>
          <a:blip r:embed="rId3" cstate="print"/>
          <a:srcRect/>
          <a:stretch>
            <a:fillRect/>
          </a:stretch>
        </p:blipFill>
        <p:spPr bwMode="auto">
          <a:xfrm>
            <a:off x="357260" y="2276872"/>
            <a:ext cx="614340" cy="614340"/>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899592" y="1204447"/>
            <a:ext cx="7776864" cy="353943"/>
          </a:xfrm>
          <a:prstGeom prst="rect">
            <a:avLst/>
          </a:prstGeom>
          <a:ln>
            <a:headEnd/>
            <a:tailEnd/>
          </a:ln>
          <a:effectLst>
            <a:glow rad="101600">
              <a:schemeClr val="accent2">
                <a:satMod val="175000"/>
                <a:alpha val="40000"/>
              </a:schemeClr>
            </a:glow>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17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Ошибка бухгалтерского учета может быть обусловлена, в частности:</a:t>
            </a:r>
            <a:endParaRPr kumimoji="0" lang="ru-RU" sz="1700" b="1" i="0" u="none" strike="noStrike" cap="none" normalizeH="0" baseline="0" dirty="0" smtClean="0">
              <a:ln>
                <a:noFill/>
              </a:ln>
              <a:solidFill>
                <a:schemeClr val="tx1"/>
              </a:solidFill>
              <a:effectLst/>
              <a:latin typeface="Arial" pitchFamily="34" charset="0"/>
              <a:cs typeface="Arial" pitchFamily="34" charset="0"/>
            </a:endParaRPr>
          </a:p>
        </p:txBody>
      </p:sp>
      <p:pic>
        <p:nvPicPr>
          <p:cNvPr id="3" name="Picture 2" descr="M:\05\0504\Презентации\Подколзин ВИ - все что было =)\К слайдам\iCAWVJ6AC.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39552" y="1847788"/>
            <a:ext cx="432048" cy="344847"/>
          </a:xfrm>
          <a:prstGeom prst="rect">
            <a:avLst/>
          </a:prstGeom>
          <a:noFill/>
          <a:extLst>
            <a:ext uri="{909E8E84-426E-40DD-AFC4-6F175D3DCCD1}">
              <a14:hiddenFill xmlns="" xmlns:a14="http://schemas.microsoft.com/office/drawing/2010/main">
                <a:solidFill>
                  <a:srgbClr val="FFFFFF"/>
                </a:solidFill>
              </a14:hiddenFill>
            </a:ext>
          </a:extLst>
        </p:spPr>
      </p:pic>
      <p:sp>
        <p:nvSpPr>
          <p:cNvPr id="4" name="Прямоугольник 3"/>
          <p:cNvSpPr/>
          <p:nvPr/>
        </p:nvSpPr>
        <p:spPr>
          <a:xfrm>
            <a:off x="971600" y="1844825"/>
            <a:ext cx="7776864" cy="584775"/>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r>
              <a:rPr lang="ru-RU" sz="1600" dirty="0" smtClean="0">
                <a:latin typeface="Times New Roman" pitchFamily="18" charset="0"/>
                <a:cs typeface="Times New Roman" pitchFamily="18" charset="0"/>
              </a:rPr>
              <a:t>неправильным применением законодательства РФ, регламентирующего вопросы бухгалтерского учета;</a:t>
            </a:r>
            <a:endParaRPr lang="ru-RU" sz="1600" dirty="0">
              <a:latin typeface="Times New Roman" pitchFamily="18" charset="0"/>
              <a:cs typeface="Times New Roman" pitchFamily="18" charset="0"/>
            </a:endParaRPr>
          </a:p>
        </p:txBody>
      </p:sp>
      <p:pic>
        <p:nvPicPr>
          <p:cNvPr id="5" name="Picture 2" descr="M:\05\0504\Презентации\Подколзин ВИ - все что было =)\К слайдам\iCAWVJ6AC.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82003" y="2630619"/>
            <a:ext cx="347146" cy="344847"/>
          </a:xfrm>
          <a:prstGeom prst="rect">
            <a:avLst/>
          </a:prstGeom>
          <a:noFill/>
          <a:extLst>
            <a:ext uri="{909E8E84-426E-40DD-AFC4-6F175D3DCCD1}">
              <a14:hiddenFill xmlns="" xmlns:a14="http://schemas.microsoft.com/office/drawing/2010/main">
                <a:solidFill>
                  <a:srgbClr val="FFFFFF"/>
                </a:solidFill>
              </a14:hiddenFill>
            </a:ext>
          </a:extLst>
        </p:spPr>
      </p:pic>
      <p:pic>
        <p:nvPicPr>
          <p:cNvPr id="6" name="Picture 2" descr="M:\05\0504\Презентации\Подколзин ВИ - все что было =)\К слайдам\iCAWVJ6AC.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34534" y="3177581"/>
            <a:ext cx="347146" cy="344847"/>
          </a:xfrm>
          <a:prstGeom prst="rect">
            <a:avLst/>
          </a:prstGeom>
          <a:noFill/>
          <a:extLst>
            <a:ext uri="{909E8E84-426E-40DD-AFC4-6F175D3DCCD1}">
              <a14:hiddenFill xmlns="" xmlns:a14="http://schemas.microsoft.com/office/drawing/2010/main">
                <a:solidFill>
                  <a:srgbClr val="FFFFFF"/>
                </a:solidFill>
              </a14:hiddenFill>
            </a:ext>
          </a:extLst>
        </p:spPr>
      </p:pic>
      <p:pic>
        <p:nvPicPr>
          <p:cNvPr id="7" name="Picture 2" descr="M:\05\0504\Презентации\Подколзин ВИ - все что было =)\К слайдам\iCAWVJ6AC.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41117" y="3653364"/>
            <a:ext cx="347146" cy="432047"/>
          </a:xfrm>
          <a:prstGeom prst="rect">
            <a:avLst/>
          </a:prstGeom>
          <a:noFill/>
          <a:extLst>
            <a:ext uri="{909E8E84-426E-40DD-AFC4-6F175D3DCCD1}">
              <a14:hiddenFill xmlns="" xmlns:a14="http://schemas.microsoft.com/office/drawing/2010/main">
                <a:solidFill>
                  <a:srgbClr val="FFFFFF"/>
                </a:solidFill>
              </a14:hiddenFill>
            </a:ext>
          </a:extLst>
        </p:spPr>
      </p:pic>
      <p:sp>
        <p:nvSpPr>
          <p:cNvPr id="8" name="Прямоугольник 7"/>
          <p:cNvSpPr/>
          <p:nvPr/>
        </p:nvSpPr>
        <p:spPr>
          <a:xfrm>
            <a:off x="971600" y="2636912"/>
            <a:ext cx="7776864" cy="338554"/>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r>
              <a:rPr lang="ru-RU" sz="1600" dirty="0" smtClean="0">
                <a:latin typeface="Times New Roman" pitchFamily="18" charset="0"/>
                <a:cs typeface="Times New Roman" pitchFamily="18" charset="0"/>
              </a:rPr>
              <a:t>неправильным применением учетной политики учреждения;</a:t>
            </a:r>
            <a:endParaRPr lang="ru-RU" sz="1600" dirty="0">
              <a:latin typeface="Times New Roman" pitchFamily="18" charset="0"/>
              <a:cs typeface="Times New Roman" pitchFamily="18" charset="0"/>
            </a:endParaRPr>
          </a:p>
        </p:txBody>
      </p:sp>
      <p:sp>
        <p:nvSpPr>
          <p:cNvPr id="2" name="Rectangle 1"/>
          <p:cNvSpPr>
            <a:spLocks noChangeArrowheads="1"/>
          </p:cNvSpPr>
          <p:nvPr/>
        </p:nvSpPr>
        <p:spPr bwMode="auto">
          <a:xfrm>
            <a:off x="971600" y="3215663"/>
            <a:ext cx="7776864" cy="338554"/>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R="0" lvl="0"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неточностями в вычислениях;</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Прямоугольник 9"/>
          <p:cNvSpPr/>
          <p:nvPr/>
        </p:nvSpPr>
        <p:spPr>
          <a:xfrm>
            <a:off x="971600" y="3789040"/>
            <a:ext cx="7776864" cy="338554"/>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r>
              <a:rPr lang="ru-RU" sz="1600" dirty="0" smtClean="0">
                <a:latin typeface="Times New Roman" pitchFamily="18" charset="0"/>
                <a:cs typeface="Times New Roman" pitchFamily="18" charset="0"/>
              </a:rPr>
              <a:t>неправильной классификацией или оценкой фактов хозяйственной деятельности;</a:t>
            </a:r>
            <a:endParaRPr lang="ru-RU" sz="1600" dirty="0">
              <a:latin typeface="Times New Roman" pitchFamily="18" charset="0"/>
              <a:cs typeface="Times New Roman" pitchFamily="18" charset="0"/>
            </a:endParaRPr>
          </a:p>
        </p:txBody>
      </p:sp>
      <p:sp>
        <p:nvSpPr>
          <p:cNvPr id="11" name="Прямоугольник 10"/>
          <p:cNvSpPr/>
          <p:nvPr/>
        </p:nvSpPr>
        <p:spPr>
          <a:xfrm>
            <a:off x="987435" y="4373304"/>
            <a:ext cx="7848872" cy="584775"/>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r>
              <a:rPr lang="ru-RU" sz="1600" dirty="0" smtClean="0">
                <a:latin typeface="Times New Roman" pitchFamily="18" charset="0"/>
                <a:cs typeface="Times New Roman" pitchFamily="18" charset="0"/>
              </a:rPr>
              <a:t>неправильным использованием информации, имеющейся на дату подписания бухгалтерской отчетности;</a:t>
            </a:r>
            <a:endParaRPr lang="ru-RU" sz="1600" dirty="0">
              <a:latin typeface="Times New Roman" pitchFamily="18" charset="0"/>
              <a:cs typeface="Times New Roman" pitchFamily="18" charset="0"/>
            </a:endParaRPr>
          </a:p>
        </p:txBody>
      </p:sp>
      <p:pic>
        <p:nvPicPr>
          <p:cNvPr id="12" name="Picture 2" descr="M:\05\0504\Презентации\Подколзин ВИ - все что было =)\К слайдам\iCAWVJ6AC.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05250" y="4572178"/>
            <a:ext cx="347146" cy="344847"/>
          </a:xfrm>
          <a:prstGeom prst="rect">
            <a:avLst/>
          </a:prstGeom>
          <a:noFill/>
          <a:extLst>
            <a:ext uri="{909E8E84-426E-40DD-AFC4-6F175D3DCCD1}">
              <a14:hiddenFill xmlns="" xmlns:a14="http://schemas.microsoft.com/office/drawing/2010/main">
                <a:solidFill>
                  <a:srgbClr val="FFFFFF"/>
                </a:solidFill>
              </a14:hiddenFill>
            </a:ext>
          </a:extLst>
        </p:spPr>
      </p:pic>
      <p:pic>
        <p:nvPicPr>
          <p:cNvPr id="13" name="Picture 2" descr="M:\05\0504\Презентации\Подколзин ВИ - все что было =)\К слайдам\iCAWVJ6AC.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41117" y="5211503"/>
            <a:ext cx="347146" cy="344847"/>
          </a:xfrm>
          <a:prstGeom prst="rect">
            <a:avLst/>
          </a:prstGeom>
          <a:noFill/>
          <a:extLst>
            <a:ext uri="{909E8E84-426E-40DD-AFC4-6F175D3DCCD1}">
              <a14:hiddenFill xmlns="" xmlns:a14="http://schemas.microsoft.com/office/drawing/2010/main">
                <a:solidFill>
                  <a:srgbClr val="FFFFFF"/>
                </a:solidFill>
              </a14:hiddenFill>
            </a:ext>
          </a:extLst>
        </p:spPr>
      </p:pic>
      <p:sp>
        <p:nvSpPr>
          <p:cNvPr id="1026" name="Rectangle 2"/>
          <p:cNvSpPr>
            <a:spLocks noChangeArrowheads="1"/>
          </p:cNvSpPr>
          <p:nvPr/>
        </p:nvSpPr>
        <p:spPr bwMode="auto">
          <a:xfrm>
            <a:off x="980951" y="5211503"/>
            <a:ext cx="7848872" cy="338554"/>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R="0" lvl="0" algn="just"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недобросовестными действиями должностных лиц организации.</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7" name="Rectangle 3"/>
          <p:cNvSpPr>
            <a:spLocks noChangeArrowheads="1"/>
          </p:cNvSpPr>
          <p:nvPr/>
        </p:nvSpPr>
        <p:spPr bwMode="auto">
          <a:xfrm>
            <a:off x="323528" y="5992558"/>
            <a:ext cx="828092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r>
              <a:rPr kumimoji="0" lang="ru-RU" sz="1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Датой подписания бухгалтерской (финансовой) отчетности считается дата подписания полного комплекта бухгалтерской (финансовой) отчетности.</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1020427"/>
            <a:ext cx="8424936" cy="954107"/>
          </a:xfrm>
          <a:prstGeom prst="rect">
            <a:avLst/>
          </a:prstGeom>
          <a:solidFill>
            <a:schemeClr val="bg2">
              <a:lumMod val="90000"/>
            </a:schemeClr>
          </a:solidFill>
          <a:ln>
            <a:noFill/>
          </a:ln>
          <a:effectLst/>
          <a:scene3d>
            <a:camera prst="orthographicFront">
              <a:rot lat="0" lon="0" rev="0"/>
            </a:camera>
            <a:lightRig rig="glow" dir="t">
              <a:rot lat="0" lon="0" rev="14100000"/>
            </a:lightRig>
          </a:scene3d>
          <a:sp3d prstMaterial="softEdge">
            <a:bevelT w="127000" prst="artDeco"/>
          </a:sp3d>
        </p:spPr>
        <p:txBody>
          <a:bodyPr wrap="square">
            <a:spAutoFit/>
          </a:bodyPr>
          <a:lstStyle/>
          <a:p>
            <a:pPr algn="ctr"/>
            <a:r>
              <a:rPr lang="ru-RU" sz="1400" b="1" dirty="0">
                <a:latin typeface="Times New Roman" pitchFamily="18" charset="0"/>
                <a:cs typeface="Times New Roman" pitchFamily="18" charset="0"/>
              </a:rPr>
              <a:t>Порядок исправления ошибок в бухгалтерском учете </a:t>
            </a:r>
            <a:r>
              <a:rPr lang="ru-RU" sz="1400" dirty="0">
                <a:latin typeface="Times New Roman" pitchFamily="18" charset="0"/>
                <a:cs typeface="Times New Roman" pitchFamily="18" charset="0"/>
              </a:rPr>
              <a:t>зависит от типа ошибки, и от того, в каком периоде она была обнаружена. В таблице представлен порядок исправления ошибок в бухгалтерском учете</a:t>
            </a:r>
            <a:r>
              <a:rPr lang="ru-RU" sz="1400" dirty="0" smtClean="0">
                <a:latin typeface="Times New Roman" pitchFamily="18" charset="0"/>
                <a:cs typeface="Times New Roman" pitchFamily="18" charset="0"/>
              </a:rPr>
              <a:t>:</a:t>
            </a:r>
          </a:p>
          <a:p>
            <a:pPr algn="ctr"/>
            <a:endParaRPr lang="ru-RU" sz="1400" dirty="0">
              <a:latin typeface="Times New Roman" pitchFamily="18" charset="0"/>
              <a:cs typeface="Times New Roman" pitchFamily="18" charset="0"/>
            </a:endParaRPr>
          </a:p>
          <a:p>
            <a:pPr algn="ctr"/>
            <a:r>
              <a:rPr lang="ru-RU" sz="1400" dirty="0">
                <a:latin typeface="Times New Roman" pitchFamily="18" charset="0"/>
                <a:cs typeface="Times New Roman" pitchFamily="18" charset="0"/>
              </a:rPr>
              <a:t> </a:t>
            </a:r>
          </a:p>
        </p:txBody>
      </p:sp>
      <p:graphicFrame>
        <p:nvGraphicFramePr>
          <p:cNvPr id="3" name="Таблица 2"/>
          <p:cNvGraphicFramePr>
            <a:graphicFrameLocks noGrp="1"/>
          </p:cNvGraphicFramePr>
          <p:nvPr>
            <p:extLst>
              <p:ext uri="{D42A27DB-BD31-4B8C-83A1-F6EECF244321}">
                <p14:modId xmlns="" xmlns:p14="http://schemas.microsoft.com/office/powerpoint/2010/main" val="3499950087"/>
              </p:ext>
            </p:extLst>
          </p:nvPr>
        </p:nvGraphicFramePr>
        <p:xfrm>
          <a:off x="395536" y="1700808"/>
          <a:ext cx="8352927" cy="4647727"/>
        </p:xfrm>
        <a:graphic>
          <a:graphicData uri="http://schemas.openxmlformats.org/drawingml/2006/table">
            <a:tbl>
              <a:tblPr>
                <a:tableStyleId>{5C22544A-7EE6-4342-B048-85BDC9FD1C3A}</a:tableStyleId>
              </a:tblPr>
              <a:tblGrid>
                <a:gridCol w="2042430"/>
                <a:gridCol w="2042430"/>
                <a:gridCol w="2042430"/>
                <a:gridCol w="1078891"/>
                <a:gridCol w="1146746"/>
              </a:tblGrid>
              <a:tr h="717718">
                <a:tc>
                  <a:txBody>
                    <a:bodyPr/>
                    <a:lstStyle/>
                    <a:p>
                      <a:pPr algn="ctr" fontAlgn="ctr"/>
                      <a:r>
                        <a:rPr lang="ru-RU" sz="1200" u="none" strike="noStrike" dirty="0">
                          <a:solidFill>
                            <a:schemeClr val="tx1"/>
                          </a:solidFill>
                          <a:effectLst/>
                          <a:latin typeface="Times New Roman" pitchFamily="18" charset="0"/>
                          <a:cs typeface="Times New Roman" pitchFamily="18" charset="0"/>
                        </a:rPr>
                        <a:t>Тип ошибки</a:t>
                      </a:r>
                      <a:endParaRPr lang="ru-RU" sz="1200" b="0" i="0" u="none" strike="noStrike" dirty="0">
                        <a:solidFill>
                          <a:schemeClr val="tx1"/>
                        </a:solidFill>
                        <a:effectLst/>
                        <a:latin typeface="Times New Roman" pitchFamily="18" charset="0"/>
                        <a:cs typeface="Times New Roman" pitchFamily="18" charset="0"/>
                      </a:endParaRPr>
                    </a:p>
                  </a:txBody>
                  <a:tcPr marL="4011" marR="4011" marT="4011" marB="0" anchor="ctr">
                    <a:solidFill>
                      <a:schemeClr val="bg2"/>
                    </a:solidFill>
                  </a:tcPr>
                </a:tc>
                <a:tc>
                  <a:txBody>
                    <a:bodyPr/>
                    <a:lstStyle/>
                    <a:p>
                      <a:pPr algn="ctr" fontAlgn="ctr"/>
                      <a:r>
                        <a:rPr lang="ru-RU" sz="1200" u="none" strike="noStrike" dirty="0">
                          <a:solidFill>
                            <a:schemeClr val="tx1"/>
                          </a:solidFill>
                          <a:effectLst/>
                          <a:latin typeface="Times New Roman" pitchFamily="18" charset="0"/>
                          <a:cs typeface="Times New Roman" pitchFamily="18" charset="0"/>
                        </a:rPr>
                        <a:t>Период обнаружения ошибки</a:t>
                      </a:r>
                      <a:endParaRPr lang="ru-RU" sz="1200" b="0" i="0" u="none" strike="noStrike" dirty="0">
                        <a:solidFill>
                          <a:schemeClr val="tx1"/>
                        </a:solidFill>
                        <a:effectLst/>
                        <a:latin typeface="Times New Roman" pitchFamily="18" charset="0"/>
                        <a:cs typeface="Times New Roman" pitchFamily="18" charset="0"/>
                      </a:endParaRPr>
                    </a:p>
                  </a:txBody>
                  <a:tcPr marL="4011" marR="4011" marT="4011" marB="0" anchor="ctr">
                    <a:solidFill>
                      <a:schemeClr val="bg2"/>
                    </a:solidFill>
                  </a:tcPr>
                </a:tc>
                <a:tc>
                  <a:txBody>
                    <a:bodyPr/>
                    <a:lstStyle/>
                    <a:p>
                      <a:pPr algn="ctr" fontAlgn="ctr"/>
                      <a:r>
                        <a:rPr lang="ru-RU" sz="1200" u="none" strike="noStrike" dirty="0">
                          <a:solidFill>
                            <a:schemeClr val="tx1"/>
                          </a:solidFill>
                          <a:effectLst/>
                          <a:latin typeface="Times New Roman" pitchFamily="18" charset="0"/>
                          <a:cs typeface="Times New Roman" pitchFamily="18" charset="0"/>
                        </a:rPr>
                        <a:t>Порядок исправления ошибки</a:t>
                      </a:r>
                      <a:endParaRPr lang="ru-RU" sz="1200" b="0" i="0" u="none" strike="noStrike" dirty="0">
                        <a:solidFill>
                          <a:schemeClr val="tx1"/>
                        </a:solidFill>
                        <a:effectLst/>
                        <a:latin typeface="Times New Roman" pitchFamily="18" charset="0"/>
                        <a:cs typeface="Times New Roman" pitchFamily="18" charset="0"/>
                      </a:endParaRPr>
                    </a:p>
                  </a:txBody>
                  <a:tcPr marL="4011" marR="4011" marT="4011" marB="0" anchor="ctr">
                    <a:solidFill>
                      <a:schemeClr val="bg2"/>
                    </a:solidFill>
                  </a:tcPr>
                </a:tc>
                <a:tc>
                  <a:txBody>
                    <a:bodyPr/>
                    <a:lstStyle/>
                    <a:p>
                      <a:pPr algn="ctr" fontAlgn="ctr"/>
                      <a:r>
                        <a:rPr lang="ru-RU" sz="1200" u="none" strike="noStrike" dirty="0">
                          <a:solidFill>
                            <a:schemeClr val="tx1"/>
                          </a:solidFill>
                          <a:effectLst/>
                          <a:latin typeface="Times New Roman" pitchFamily="18" charset="0"/>
                          <a:cs typeface="Times New Roman" pitchFamily="18" charset="0"/>
                        </a:rPr>
                        <a:t>Дата исправления ошибки</a:t>
                      </a:r>
                      <a:endParaRPr lang="ru-RU" sz="1200" b="0" i="0" u="none" strike="noStrike" dirty="0">
                        <a:solidFill>
                          <a:schemeClr val="tx1"/>
                        </a:solidFill>
                        <a:effectLst/>
                        <a:latin typeface="Times New Roman" pitchFamily="18" charset="0"/>
                        <a:cs typeface="Times New Roman" pitchFamily="18" charset="0"/>
                      </a:endParaRPr>
                    </a:p>
                  </a:txBody>
                  <a:tcPr marL="4011" marR="4011" marT="4011" marB="0" anchor="ctr">
                    <a:solidFill>
                      <a:schemeClr val="bg2"/>
                    </a:solidFill>
                  </a:tcPr>
                </a:tc>
                <a:tc>
                  <a:txBody>
                    <a:bodyPr/>
                    <a:lstStyle/>
                    <a:p>
                      <a:pPr algn="ctr" fontAlgn="ctr"/>
                      <a:r>
                        <a:rPr lang="ru-RU" sz="1200" u="sng" strike="noStrike" dirty="0">
                          <a:solidFill>
                            <a:schemeClr val="tx1"/>
                          </a:solidFill>
                          <a:effectLst/>
                          <a:latin typeface="Times New Roman" pitchFamily="18" charset="0"/>
                          <a:cs typeface="Times New Roman" pitchFamily="18" charset="0"/>
                        </a:rPr>
                        <a:t>Формирование уточненной бухгалтерской (финансовой) </a:t>
                      </a:r>
                      <a:r>
                        <a:rPr lang="ru-RU" sz="1200" u="sng" strike="noStrike" dirty="0" smtClean="0">
                          <a:solidFill>
                            <a:schemeClr val="tx1"/>
                          </a:solidFill>
                          <a:effectLst/>
                          <a:latin typeface="Times New Roman" pitchFamily="18" charset="0"/>
                          <a:cs typeface="Times New Roman" pitchFamily="18" charset="0"/>
                        </a:rPr>
                        <a:t>отчетности</a:t>
                      </a:r>
                      <a:endParaRPr lang="ru-RU" sz="1200" b="0" i="0" u="sng" strike="noStrike" dirty="0">
                        <a:solidFill>
                          <a:schemeClr val="tx1"/>
                        </a:solidFill>
                        <a:effectLst/>
                        <a:latin typeface="Times New Roman" pitchFamily="18" charset="0"/>
                        <a:cs typeface="Times New Roman" pitchFamily="18" charset="0"/>
                      </a:endParaRPr>
                    </a:p>
                  </a:txBody>
                  <a:tcPr marL="4011" marR="4011" marT="4011" marB="0" anchor="ctr">
                    <a:solidFill>
                      <a:schemeClr val="bg2"/>
                    </a:solidFill>
                  </a:tcPr>
                </a:tc>
              </a:tr>
              <a:tr h="255115">
                <a:tc gridSpan="5">
                  <a:txBody>
                    <a:bodyPr/>
                    <a:lstStyle/>
                    <a:p>
                      <a:pPr algn="ctr" fontAlgn="ctr"/>
                      <a:r>
                        <a:rPr lang="ru-RU" sz="1600" b="1" u="none" strike="noStrike" dirty="0">
                          <a:solidFill>
                            <a:schemeClr val="tx1"/>
                          </a:solidFill>
                          <a:effectLst/>
                          <a:latin typeface="Times New Roman" pitchFamily="18" charset="0"/>
                          <a:cs typeface="Times New Roman" pitchFamily="18" charset="0"/>
                        </a:rPr>
                        <a:t>Ошибка отчетного года</a:t>
                      </a:r>
                      <a:endParaRPr lang="ru-RU" sz="1600" b="1" i="1" u="none" strike="noStrike" dirty="0">
                        <a:solidFill>
                          <a:schemeClr val="tx1"/>
                        </a:solidFill>
                        <a:effectLst/>
                        <a:latin typeface="Times New Roman" pitchFamily="18" charset="0"/>
                        <a:cs typeface="Times New Roman" pitchFamily="18" charset="0"/>
                      </a:endParaRPr>
                    </a:p>
                  </a:txBody>
                  <a:tcPr marL="4011" marR="4011" marT="4011" marB="0" anchor="ctr">
                    <a:blipFill>
                      <a:blip r:embed="rId2"/>
                      <a:tile tx="0" ty="0" sx="100000" sy="100000" flip="none" algn="tl"/>
                    </a:blipFill>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492601">
                <a:tc rowSpan="3">
                  <a:txBody>
                    <a:bodyPr/>
                    <a:lstStyle/>
                    <a:p>
                      <a:pPr algn="just" fontAlgn="ctr"/>
                      <a:r>
                        <a:rPr lang="ru-RU" sz="1000" u="none" strike="noStrike" dirty="0">
                          <a:solidFill>
                            <a:schemeClr val="tx1"/>
                          </a:solidFill>
                          <a:effectLst/>
                          <a:latin typeface="Times New Roman" pitchFamily="18" charset="0"/>
                          <a:cs typeface="Times New Roman" pitchFamily="18" charset="0"/>
                        </a:rPr>
                        <a:t>Ошибка отчетного периода, выявленная в ходе осуществления внутреннего контроля </a:t>
                      </a:r>
                      <a:endParaRPr lang="ru-RU" sz="1000" b="0" i="0" u="none" strike="noStrike" dirty="0">
                        <a:solidFill>
                          <a:schemeClr val="tx1"/>
                        </a:solidFill>
                        <a:effectLst/>
                        <a:latin typeface="Times New Roman" pitchFamily="18" charset="0"/>
                        <a:cs typeface="Times New Roman" pitchFamily="18" charset="0"/>
                      </a:endParaRPr>
                    </a:p>
                  </a:txBody>
                  <a:tcPr marL="4011" marR="4011" marT="4011" marB="0" anchor="ctr"/>
                </a:tc>
                <a:tc rowSpan="3">
                  <a:txBody>
                    <a:bodyPr/>
                    <a:lstStyle/>
                    <a:p>
                      <a:pPr algn="just" fontAlgn="ctr"/>
                      <a:r>
                        <a:rPr lang="ru-RU" sz="1000" u="none" strike="noStrike" dirty="0">
                          <a:solidFill>
                            <a:schemeClr val="tx1"/>
                          </a:solidFill>
                          <a:effectLst/>
                          <a:latin typeface="Times New Roman" pitchFamily="18" charset="0"/>
                          <a:cs typeface="Times New Roman" pitchFamily="18" charset="0"/>
                        </a:rPr>
                        <a:t>После подписания бухгалтерской (финансовой) отчетности, но до предельной даты ее представления</a:t>
                      </a:r>
                      <a:endParaRPr lang="ru-RU" sz="1000" b="0" i="0" u="none" strike="noStrike" dirty="0">
                        <a:solidFill>
                          <a:schemeClr val="tx1"/>
                        </a:solidFill>
                        <a:effectLst/>
                        <a:latin typeface="Times New Roman" pitchFamily="18" charset="0"/>
                        <a:cs typeface="Times New Roman" pitchFamily="18" charset="0"/>
                      </a:endParaRPr>
                    </a:p>
                  </a:txBody>
                  <a:tcPr marL="4011" marR="4011" marT="4011" marB="0" anchor="ctr"/>
                </a:tc>
                <a:tc>
                  <a:txBody>
                    <a:bodyPr/>
                    <a:lstStyle/>
                    <a:p>
                      <a:pPr algn="just" fontAlgn="ctr"/>
                      <a:r>
                        <a:rPr lang="ru-RU" sz="1000" u="none" strike="noStrike" dirty="0">
                          <a:solidFill>
                            <a:schemeClr val="tx1"/>
                          </a:solidFill>
                          <a:effectLst/>
                          <a:latin typeface="Times New Roman" pitchFamily="18" charset="0"/>
                          <a:cs typeface="Times New Roman" pitchFamily="18" charset="0"/>
                        </a:rPr>
                        <a:t>  Исправляется по решению субъекта учета: </a:t>
                      </a:r>
                      <a:endParaRPr lang="ru-RU" sz="1000" b="0" i="0" u="none" strike="noStrike" dirty="0">
                        <a:solidFill>
                          <a:schemeClr val="tx1"/>
                        </a:solidFill>
                        <a:effectLst/>
                        <a:latin typeface="Times New Roman" pitchFamily="18" charset="0"/>
                        <a:cs typeface="Times New Roman" pitchFamily="18" charset="0"/>
                      </a:endParaRPr>
                    </a:p>
                  </a:txBody>
                  <a:tcPr marL="4011" marR="4011" marT="4011" marB="0" anchor="ctr"/>
                </a:tc>
                <a:tc rowSpan="3">
                  <a:txBody>
                    <a:bodyPr/>
                    <a:lstStyle/>
                    <a:p>
                      <a:pPr algn="just" fontAlgn="ctr"/>
                      <a:r>
                        <a:rPr lang="ru-RU" sz="1000" u="none" strike="noStrike" dirty="0">
                          <a:solidFill>
                            <a:schemeClr val="tx1"/>
                          </a:solidFill>
                          <a:effectLst/>
                          <a:latin typeface="Times New Roman" pitchFamily="18" charset="0"/>
                          <a:cs typeface="Times New Roman" pitchFamily="18" charset="0"/>
                        </a:rPr>
                        <a:t>Последней отчетной датой отчетного периода </a:t>
                      </a:r>
                      <a:endParaRPr lang="ru-RU" sz="1000" b="0" i="0" u="none" strike="noStrike" dirty="0">
                        <a:solidFill>
                          <a:schemeClr val="tx1"/>
                        </a:solidFill>
                        <a:effectLst/>
                        <a:latin typeface="Times New Roman" pitchFamily="18" charset="0"/>
                        <a:cs typeface="Times New Roman" pitchFamily="18" charset="0"/>
                      </a:endParaRPr>
                    </a:p>
                  </a:txBody>
                  <a:tcPr marL="4011" marR="4011" marT="4011" marB="0" anchor="ctr"/>
                </a:tc>
                <a:tc rowSpan="3">
                  <a:txBody>
                    <a:bodyPr/>
                    <a:lstStyle/>
                    <a:p>
                      <a:pPr algn="just" fontAlgn="ctr"/>
                      <a:r>
                        <a:rPr lang="ru-RU" sz="1000" u="none" strike="noStrike" dirty="0">
                          <a:solidFill>
                            <a:schemeClr val="tx1"/>
                          </a:solidFill>
                          <a:effectLst/>
                          <a:latin typeface="Times New Roman" pitchFamily="18" charset="0"/>
                          <a:cs typeface="Times New Roman" pitchFamily="18" charset="0"/>
                        </a:rPr>
                        <a:t>При  необходимости</a:t>
                      </a:r>
                      <a:endParaRPr lang="ru-RU" sz="1000" b="0" i="0" u="none" strike="noStrike" dirty="0">
                        <a:solidFill>
                          <a:schemeClr val="tx1"/>
                        </a:solidFill>
                        <a:effectLst/>
                        <a:latin typeface="Times New Roman" pitchFamily="18" charset="0"/>
                        <a:cs typeface="Times New Roman" pitchFamily="18" charset="0"/>
                      </a:endParaRPr>
                    </a:p>
                  </a:txBody>
                  <a:tcPr marL="4011" marR="4011" marT="4011" marB="0" anchor="ctr"/>
                </a:tc>
              </a:tr>
              <a:tr h="492601">
                <a:tc vMerge="1">
                  <a:txBody>
                    <a:bodyPr/>
                    <a:lstStyle/>
                    <a:p>
                      <a:endParaRPr lang="ru-RU"/>
                    </a:p>
                  </a:txBody>
                  <a:tcPr/>
                </a:tc>
                <a:tc vMerge="1">
                  <a:txBody>
                    <a:bodyPr/>
                    <a:lstStyle/>
                    <a:p>
                      <a:endParaRPr lang="ru-RU"/>
                    </a:p>
                  </a:txBody>
                  <a:tcPr/>
                </a:tc>
                <a:tc>
                  <a:txBody>
                    <a:bodyPr/>
                    <a:lstStyle/>
                    <a:p>
                      <a:pPr algn="just" fontAlgn="ctr"/>
                      <a:r>
                        <a:rPr lang="ru-RU" sz="1000" u="none" strike="noStrike" dirty="0">
                          <a:solidFill>
                            <a:schemeClr val="tx1"/>
                          </a:solidFill>
                          <a:effectLst/>
                          <a:latin typeface="Times New Roman" pitchFamily="18" charset="0"/>
                          <a:cs typeface="Times New Roman" pitchFamily="18" charset="0"/>
                        </a:rPr>
                        <a:t>-  дополнительной бухгалтерской записью, либо</a:t>
                      </a:r>
                      <a:endParaRPr lang="ru-RU" sz="1000" b="0" i="0" u="none" strike="noStrike" dirty="0">
                        <a:solidFill>
                          <a:schemeClr val="tx1"/>
                        </a:solidFill>
                        <a:effectLst/>
                        <a:latin typeface="Times New Roman" pitchFamily="18" charset="0"/>
                        <a:cs typeface="Times New Roman" pitchFamily="18" charset="0"/>
                      </a:endParaRPr>
                    </a:p>
                  </a:txBody>
                  <a:tcPr marL="4011" marR="4011" marT="4011" marB="0" anchor="ctr"/>
                </a:tc>
                <a:tc vMerge="1">
                  <a:txBody>
                    <a:bodyPr/>
                    <a:lstStyle/>
                    <a:p>
                      <a:endParaRPr lang="ru-RU"/>
                    </a:p>
                  </a:txBody>
                  <a:tcPr/>
                </a:tc>
                <a:tc vMerge="1">
                  <a:txBody>
                    <a:bodyPr/>
                    <a:lstStyle/>
                    <a:p>
                      <a:endParaRPr lang="ru-RU"/>
                    </a:p>
                  </a:txBody>
                  <a:tcPr/>
                </a:tc>
              </a:tr>
              <a:tr h="557665">
                <a:tc vMerge="1">
                  <a:txBody>
                    <a:bodyPr/>
                    <a:lstStyle/>
                    <a:p>
                      <a:endParaRPr lang="ru-RU"/>
                    </a:p>
                  </a:txBody>
                  <a:tcPr/>
                </a:tc>
                <a:tc vMerge="1">
                  <a:txBody>
                    <a:bodyPr/>
                    <a:lstStyle/>
                    <a:p>
                      <a:endParaRPr lang="ru-RU"/>
                    </a:p>
                  </a:txBody>
                  <a:tcPr/>
                </a:tc>
                <a:tc>
                  <a:txBody>
                    <a:bodyPr/>
                    <a:lstStyle/>
                    <a:p>
                      <a:pPr algn="just" fontAlgn="ctr"/>
                      <a:r>
                        <a:rPr lang="ru-RU" sz="1000" u="none" strike="noStrike" dirty="0">
                          <a:solidFill>
                            <a:schemeClr val="tx1"/>
                          </a:solidFill>
                          <a:effectLst/>
                          <a:latin typeface="Times New Roman" pitchFamily="18" charset="0"/>
                          <a:cs typeface="Times New Roman" pitchFamily="18" charset="0"/>
                        </a:rPr>
                        <a:t>- бухгалтерской записи способом "Красное </a:t>
                      </a:r>
                      <a:r>
                        <a:rPr lang="ru-RU" sz="1000" u="none" strike="noStrike" dirty="0" err="1">
                          <a:solidFill>
                            <a:schemeClr val="tx1"/>
                          </a:solidFill>
                          <a:effectLst/>
                          <a:latin typeface="Times New Roman" pitchFamily="18" charset="0"/>
                          <a:cs typeface="Times New Roman" pitchFamily="18" charset="0"/>
                        </a:rPr>
                        <a:t>сторно</a:t>
                      </a:r>
                      <a:r>
                        <a:rPr lang="ru-RU" sz="1000" u="none" strike="noStrike" dirty="0">
                          <a:solidFill>
                            <a:schemeClr val="tx1"/>
                          </a:solidFill>
                          <a:effectLst/>
                          <a:latin typeface="Times New Roman" pitchFamily="18" charset="0"/>
                          <a:cs typeface="Times New Roman" pitchFamily="18" charset="0"/>
                        </a:rPr>
                        <a:t>" и дополнительной бухгалтерской записью </a:t>
                      </a:r>
                      <a:endParaRPr lang="ru-RU" sz="1000" b="0" i="0" u="none" strike="noStrike" dirty="0">
                        <a:solidFill>
                          <a:schemeClr val="tx1"/>
                        </a:solidFill>
                        <a:effectLst/>
                        <a:latin typeface="Times New Roman" pitchFamily="18" charset="0"/>
                        <a:cs typeface="Times New Roman" pitchFamily="18" charset="0"/>
                      </a:endParaRPr>
                    </a:p>
                  </a:txBody>
                  <a:tcPr marL="4011" marR="4011" marT="4011" marB="0" anchor="ctr"/>
                </a:tc>
                <a:tc vMerge="1">
                  <a:txBody>
                    <a:bodyPr/>
                    <a:lstStyle/>
                    <a:p>
                      <a:endParaRPr lang="ru-RU"/>
                    </a:p>
                  </a:txBody>
                  <a:tcPr/>
                </a:tc>
                <a:tc vMerge="1">
                  <a:txBody>
                    <a:bodyPr/>
                    <a:lstStyle/>
                    <a:p>
                      <a:endParaRPr lang="ru-RU"/>
                    </a:p>
                  </a:txBody>
                  <a:tcPr/>
                </a:tc>
              </a:tr>
              <a:tr h="678492">
                <a:tc>
                  <a:txBody>
                    <a:bodyPr/>
                    <a:lstStyle/>
                    <a:p>
                      <a:pPr algn="just" fontAlgn="ctr"/>
                      <a:r>
                        <a:rPr lang="ru-RU" sz="1000" u="none" strike="noStrike" dirty="0">
                          <a:solidFill>
                            <a:schemeClr val="tx1"/>
                          </a:solidFill>
                          <a:effectLst/>
                          <a:latin typeface="Times New Roman" pitchFamily="18" charset="0"/>
                          <a:cs typeface="Times New Roman" pitchFamily="18" charset="0"/>
                        </a:rPr>
                        <a:t>Ошибка отчетного периода, выявленная в ходе камеральной проверки бухгалтерской (финансовой) отчетности </a:t>
                      </a:r>
                      <a:endParaRPr lang="ru-RU" sz="1000" b="0" i="0" u="none" strike="noStrike" dirty="0">
                        <a:solidFill>
                          <a:schemeClr val="tx1"/>
                        </a:solidFill>
                        <a:effectLst/>
                        <a:latin typeface="Times New Roman" pitchFamily="18" charset="0"/>
                        <a:cs typeface="Times New Roman" pitchFamily="18" charset="0"/>
                      </a:endParaRPr>
                    </a:p>
                  </a:txBody>
                  <a:tcPr marL="4011" marR="4011" marT="4011" marB="0" anchor="ctr"/>
                </a:tc>
                <a:tc>
                  <a:txBody>
                    <a:bodyPr/>
                    <a:lstStyle/>
                    <a:p>
                      <a:pPr algn="just" fontAlgn="ctr"/>
                      <a:r>
                        <a:rPr lang="ru-RU" sz="1000" u="sng" strike="noStrike" dirty="0">
                          <a:solidFill>
                            <a:schemeClr val="tx1"/>
                          </a:solidFill>
                          <a:effectLst/>
                          <a:latin typeface="Times New Roman" pitchFamily="18" charset="0"/>
                          <a:cs typeface="Times New Roman" pitchFamily="18" charset="0"/>
                        </a:rPr>
                        <a:t>После предельной даты ее представления, но до даты ее </a:t>
                      </a:r>
                      <a:r>
                        <a:rPr lang="ru-RU" sz="1000" u="sng" strike="noStrike" dirty="0" smtClean="0">
                          <a:solidFill>
                            <a:schemeClr val="tx1"/>
                          </a:solidFill>
                          <a:effectLst/>
                          <a:latin typeface="Times New Roman" pitchFamily="18" charset="0"/>
                          <a:cs typeface="Times New Roman" pitchFamily="18" charset="0"/>
                        </a:rPr>
                        <a:t>принятия </a:t>
                      </a:r>
                      <a:r>
                        <a:rPr lang="ru-RU" sz="1000" u="sng" strike="noStrike" dirty="0">
                          <a:solidFill>
                            <a:schemeClr val="tx1"/>
                          </a:solidFill>
                          <a:effectLst/>
                          <a:latin typeface="Times New Roman" pitchFamily="18" charset="0"/>
                          <a:cs typeface="Times New Roman" pitchFamily="18" charset="0"/>
                        </a:rPr>
                        <a:t>уполномоченным органом</a:t>
                      </a:r>
                      <a:endParaRPr lang="ru-RU" sz="1000" b="0" i="0" u="sng" strike="noStrike" dirty="0">
                        <a:solidFill>
                          <a:schemeClr val="tx1"/>
                        </a:solidFill>
                        <a:effectLst/>
                        <a:latin typeface="Times New Roman" pitchFamily="18" charset="0"/>
                        <a:cs typeface="Times New Roman" pitchFamily="18" charset="0"/>
                      </a:endParaRPr>
                    </a:p>
                  </a:txBody>
                  <a:tcPr marL="4011" marR="4011" marT="4011" marB="0" anchor="ctr"/>
                </a:tc>
                <a:tc rowSpan="2">
                  <a:txBody>
                    <a:bodyPr/>
                    <a:lstStyle/>
                    <a:p>
                      <a:pPr algn="l" fontAlgn="ctr"/>
                      <a:r>
                        <a:rPr lang="ru-RU" sz="1000" u="none" strike="noStrike" dirty="0">
                          <a:solidFill>
                            <a:schemeClr val="tx1"/>
                          </a:solidFill>
                          <a:effectLst/>
                          <a:latin typeface="Times New Roman" pitchFamily="18" charset="0"/>
                          <a:cs typeface="Times New Roman" pitchFamily="18" charset="0"/>
                        </a:rPr>
                        <a:t>Исправляется по решению уполномоченного органа исходя из существенности ошибки, повлиявшей на достоверность бухгалтерской (финансовой) отчетности</a:t>
                      </a:r>
                      <a:br>
                        <a:rPr lang="ru-RU" sz="1000" u="none" strike="noStrike" dirty="0">
                          <a:solidFill>
                            <a:schemeClr val="tx1"/>
                          </a:solidFill>
                          <a:effectLst/>
                          <a:latin typeface="Times New Roman" pitchFamily="18" charset="0"/>
                          <a:cs typeface="Times New Roman" pitchFamily="18" charset="0"/>
                        </a:rPr>
                      </a:br>
                      <a:r>
                        <a:rPr lang="ru-RU" sz="1000" u="none" strike="noStrike" dirty="0">
                          <a:solidFill>
                            <a:schemeClr val="tx1"/>
                          </a:solidFill>
                          <a:effectLst/>
                          <a:latin typeface="Times New Roman" pitchFamily="18" charset="0"/>
                          <a:cs typeface="Times New Roman" pitchFamily="18" charset="0"/>
                        </a:rPr>
                        <a:t>- дополнительной бухгалтерской записью, либо </a:t>
                      </a:r>
                      <a:br>
                        <a:rPr lang="ru-RU" sz="1000" u="none" strike="noStrike" dirty="0">
                          <a:solidFill>
                            <a:schemeClr val="tx1"/>
                          </a:solidFill>
                          <a:effectLst/>
                          <a:latin typeface="Times New Roman" pitchFamily="18" charset="0"/>
                          <a:cs typeface="Times New Roman" pitchFamily="18" charset="0"/>
                        </a:rPr>
                      </a:br>
                      <a:r>
                        <a:rPr lang="ru-RU" sz="1000" u="none" strike="noStrike" dirty="0">
                          <a:solidFill>
                            <a:schemeClr val="tx1"/>
                          </a:solidFill>
                          <a:effectLst/>
                          <a:latin typeface="Times New Roman" pitchFamily="18" charset="0"/>
                          <a:cs typeface="Times New Roman" pitchFamily="18" charset="0"/>
                        </a:rPr>
                        <a:t>- бухгалтерской записью способом "Красное </a:t>
                      </a:r>
                      <a:r>
                        <a:rPr lang="ru-RU" sz="1000" u="none" strike="noStrike" dirty="0" err="1">
                          <a:solidFill>
                            <a:schemeClr val="tx1"/>
                          </a:solidFill>
                          <a:effectLst/>
                          <a:latin typeface="Times New Roman" pitchFamily="18" charset="0"/>
                          <a:cs typeface="Times New Roman" pitchFamily="18" charset="0"/>
                        </a:rPr>
                        <a:t>сторно</a:t>
                      </a:r>
                      <a:r>
                        <a:rPr lang="ru-RU" sz="1000" u="none" strike="noStrike" dirty="0">
                          <a:solidFill>
                            <a:schemeClr val="tx1"/>
                          </a:solidFill>
                          <a:effectLst/>
                          <a:latin typeface="Times New Roman" pitchFamily="18" charset="0"/>
                          <a:cs typeface="Times New Roman" pitchFamily="18" charset="0"/>
                        </a:rPr>
                        <a:t>" и дополнительной бухгалтерской записью </a:t>
                      </a:r>
                      <a:br>
                        <a:rPr lang="ru-RU" sz="1000" u="none" strike="noStrike" dirty="0">
                          <a:solidFill>
                            <a:schemeClr val="tx1"/>
                          </a:solidFill>
                          <a:effectLst/>
                          <a:latin typeface="Times New Roman" pitchFamily="18" charset="0"/>
                          <a:cs typeface="Times New Roman" pitchFamily="18" charset="0"/>
                        </a:rPr>
                      </a:br>
                      <a:endParaRPr lang="ru-RU" sz="1000" b="0" i="0" u="none" strike="noStrike" dirty="0">
                        <a:solidFill>
                          <a:schemeClr val="tx1"/>
                        </a:solidFill>
                        <a:effectLst/>
                        <a:latin typeface="Times New Roman" pitchFamily="18" charset="0"/>
                        <a:cs typeface="Times New Roman" pitchFamily="18" charset="0"/>
                      </a:endParaRPr>
                    </a:p>
                  </a:txBody>
                  <a:tcPr marL="4011" marR="4011" marT="4011" marB="0" anchor="ctr"/>
                </a:tc>
                <a:tc rowSpan="2">
                  <a:txBody>
                    <a:bodyPr/>
                    <a:lstStyle/>
                    <a:p>
                      <a:pPr algn="ctr" fontAlgn="ctr"/>
                      <a:r>
                        <a:rPr lang="ru-RU" sz="1000" u="none" strike="noStrike" dirty="0">
                          <a:solidFill>
                            <a:schemeClr val="tx1"/>
                          </a:solidFill>
                          <a:effectLst/>
                          <a:latin typeface="Times New Roman" pitchFamily="18" charset="0"/>
                          <a:cs typeface="Times New Roman" pitchFamily="18" charset="0"/>
                        </a:rPr>
                        <a:t>На конец отчетного периода</a:t>
                      </a:r>
                      <a:endParaRPr lang="ru-RU" sz="1000" b="0" i="0" u="none" strike="noStrike" dirty="0">
                        <a:solidFill>
                          <a:schemeClr val="tx1"/>
                        </a:solidFill>
                        <a:effectLst/>
                        <a:latin typeface="Times New Roman" pitchFamily="18" charset="0"/>
                        <a:cs typeface="Times New Roman" pitchFamily="18" charset="0"/>
                      </a:endParaRPr>
                    </a:p>
                  </a:txBody>
                  <a:tcPr marL="4011" marR="4011" marT="4011" marB="0" anchor="ctr"/>
                </a:tc>
                <a:tc rowSpan="2">
                  <a:txBody>
                    <a:bodyPr/>
                    <a:lstStyle/>
                    <a:p>
                      <a:pPr algn="ctr" fontAlgn="ctr"/>
                      <a:r>
                        <a:rPr lang="ru-RU" sz="1000" u="none" strike="noStrike" dirty="0">
                          <a:solidFill>
                            <a:schemeClr val="tx1"/>
                          </a:solidFill>
                          <a:effectLst/>
                          <a:latin typeface="Times New Roman" pitchFamily="18" charset="0"/>
                          <a:cs typeface="Times New Roman" pitchFamily="18" charset="0"/>
                        </a:rPr>
                        <a:t>При  необходимости</a:t>
                      </a:r>
                      <a:endParaRPr lang="ru-RU" sz="1000" b="0" i="0" u="none" strike="noStrike" dirty="0">
                        <a:solidFill>
                          <a:schemeClr val="tx1"/>
                        </a:solidFill>
                        <a:effectLst/>
                        <a:latin typeface="Times New Roman" pitchFamily="18" charset="0"/>
                        <a:cs typeface="Times New Roman" pitchFamily="18" charset="0"/>
                      </a:endParaRPr>
                    </a:p>
                  </a:txBody>
                  <a:tcPr marL="4011" marR="4011" marT="4011" marB="0" anchor="ctr"/>
                </a:tc>
              </a:tr>
              <a:tr h="1252842">
                <a:tc>
                  <a:txBody>
                    <a:bodyPr/>
                    <a:lstStyle/>
                    <a:p>
                      <a:pPr algn="just" fontAlgn="ctr"/>
                      <a:r>
                        <a:rPr lang="ru-RU" sz="1000" u="none" strike="noStrike">
                          <a:solidFill>
                            <a:schemeClr val="tx1"/>
                          </a:solidFill>
                          <a:effectLst/>
                          <a:latin typeface="Times New Roman" pitchFamily="18" charset="0"/>
                          <a:cs typeface="Times New Roman" pitchFamily="18" charset="0"/>
                        </a:rPr>
                        <a:t>Ошибка отчетного периода, выявленная в ходе осуществления внутреннего финансового контроля, внешнего финансового контроля, а также внутреннего контроля или внутреннего финансового аудита </a:t>
                      </a:r>
                      <a:endParaRPr lang="ru-RU" sz="1000" b="0" i="0" u="none" strike="noStrike">
                        <a:solidFill>
                          <a:schemeClr val="tx1"/>
                        </a:solidFill>
                        <a:effectLst/>
                        <a:latin typeface="Times New Roman" pitchFamily="18" charset="0"/>
                        <a:cs typeface="Times New Roman" pitchFamily="18" charset="0"/>
                      </a:endParaRPr>
                    </a:p>
                  </a:txBody>
                  <a:tcPr marL="4011" marR="4011" marT="4011" marB="0" anchor="ctr"/>
                </a:tc>
                <a:tc>
                  <a:txBody>
                    <a:bodyPr/>
                    <a:lstStyle/>
                    <a:p>
                      <a:pPr algn="just" fontAlgn="ctr"/>
                      <a:r>
                        <a:rPr lang="ru-RU" sz="1000" u="sng" strike="noStrike" dirty="0">
                          <a:solidFill>
                            <a:schemeClr val="tx1"/>
                          </a:solidFill>
                          <a:effectLst/>
                          <a:latin typeface="Times New Roman" pitchFamily="18" charset="0"/>
                          <a:cs typeface="Times New Roman" pitchFamily="18" charset="0"/>
                        </a:rPr>
                        <a:t>После даты принятия бухгалтерской (финансовой) отчетности, но до даты ее </a:t>
                      </a:r>
                      <a:r>
                        <a:rPr lang="ru-RU" sz="1000" u="sng" strike="noStrike" dirty="0" smtClean="0">
                          <a:solidFill>
                            <a:schemeClr val="tx1"/>
                          </a:solidFill>
                          <a:effectLst/>
                          <a:latin typeface="Times New Roman" pitchFamily="18" charset="0"/>
                          <a:cs typeface="Times New Roman" pitchFamily="18" charset="0"/>
                        </a:rPr>
                        <a:t>утверждения</a:t>
                      </a:r>
                      <a:endParaRPr lang="ru-RU" sz="1000" b="0" i="0" u="sng" strike="noStrike" dirty="0">
                        <a:solidFill>
                          <a:schemeClr val="tx1"/>
                        </a:solidFill>
                        <a:effectLst/>
                        <a:latin typeface="Times New Roman" pitchFamily="18" charset="0"/>
                        <a:cs typeface="Times New Roman" pitchFamily="18" charset="0"/>
                      </a:endParaRPr>
                    </a:p>
                  </a:txBody>
                  <a:tcPr marL="4011" marR="4011" marT="4011" marB="0" anchor="ctr"/>
                </a:tc>
                <a:tc vMerge="1">
                  <a:txBody>
                    <a:bodyPr/>
                    <a:lstStyle/>
                    <a:p>
                      <a:endParaRPr lang="ru-RU"/>
                    </a:p>
                  </a:txBody>
                  <a:tcPr/>
                </a:tc>
                <a:tc vMerge="1">
                  <a:txBody>
                    <a:bodyPr/>
                    <a:lstStyle/>
                    <a:p>
                      <a:endParaRPr lang="ru-RU"/>
                    </a:p>
                  </a:txBody>
                  <a:tcPr/>
                </a:tc>
                <a:tc vMerge="1">
                  <a:txBody>
                    <a:bodyPr/>
                    <a:lstStyle/>
                    <a:p>
                      <a:endParaRPr lang="ru-RU"/>
                    </a:p>
                  </a:txBody>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793880" y="2276872"/>
            <a:ext cx="8064896" cy="3600986"/>
          </a:xfrm>
          <a:prstGeom prst="rect">
            <a:avLst/>
          </a:prstGeom>
          <a:solidFill>
            <a:schemeClr val="bg1"/>
          </a:solidFill>
        </p:spPr>
        <p:txBody>
          <a:bodyPr wrap="square">
            <a:spAutoFit/>
          </a:bodyPr>
          <a:lstStyle/>
          <a:p>
            <a:pPr algn="just"/>
            <a:r>
              <a:rPr lang="ru-RU" sz="1400" dirty="0" smtClean="0">
                <a:latin typeface="Times New Roman" pitchFamily="18" charset="0"/>
                <a:cs typeface="Times New Roman" pitchFamily="18" charset="0"/>
              </a:rPr>
              <a:t>Частью 2 ст. 8 Федерального закона от 06.12.2011 N 402-ФЗ «О бухгалтерском учете,                                 » п. 6 Инструкции по применению Единого плана счетов бухгалтерского учета для органов государственной власти (государственных органов), </a:t>
            </a:r>
            <a:r>
              <a:rPr lang="ru-RU" sz="1400" dirty="0" err="1" smtClean="0">
                <a:latin typeface="Times New Roman" pitchFamily="18" charset="0"/>
                <a:cs typeface="Times New Roman" pitchFamily="18" charset="0"/>
              </a:rPr>
              <a:t>органов</a:t>
            </a:r>
            <a:r>
              <a:rPr lang="ru-RU" sz="1400" dirty="0" smtClean="0">
                <a:latin typeface="Times New Roman" pitchFamily="18" charset="0"/>
                <a:cs typeface="Times New Roman" pitchFamily="18" charset="0"/>
              </a:rPr>
              <a:t> местного самоуправления, органов управления государственными внебюджетными фондами, государственных академий наук, государственных (муниципальных) учреждений, утвержденной Приказом Минфина России от 01.12.2010 № 157н .</a:t>
            </a:r>
          </a:p>
          <a:p>
            <a:pPr algn="just"/>
            <a:r>
              <a:rPr lang="ru-RU" sz="1400" dirty="0" smtClean="0">
                <a:latin typeface="Times New Roman" pitchFamily="18" charset="0"/>
                <a:cs typeface="Times New Roman" pitchFamily="18" charset="0"/>
              </a:rPr>
              <a:t>Предусмотрено, что экономический субъект самостоятельно формирует свою учетную политику, руководствуясь законодательством РФ о бухгалтерском учете, федеральными и отраслевыми стандартами.</a:t>
            </a:r>
          </a:p>
          <a:p>
            <a:pPr algn="just"/>
            <a:r>
              <a:rPr lang="ru-RU" sz="1400" dirty="0" smtClean="0">
                <a:latin typeface="Times New Roman" pitchFamily="18" charset="0"/>
                <a:cs typeface="Times New Roman" pitchFamily="18" charset="0"/>
              </a:rPr>
              <a:t>При ведении бухгалтерского учета с </a:t>
            </a:r>
            <a:r>
              <a:rPr lang="ru-RU" sz="1400" b="1" dirty="0" smtClean="0">
                <a:latin typeface="Times New Roman" pitchFamily="18" charset="0"/>
                <a:cs typeface="Times New Roman" pitchFamily="18" charset="0"/>
              </a:rPr>
              <a:t>01.01.2019 </a:t>
            </a:r>
            <a:r>
              <a:rPr lang="ru-RU" sz="1400" dirty="0" smtClean="0">
                <a:latin typeface="Times New Roman" pitchFamily="18" charset="0"/>
                <a:cs typeface="Times New Roman" pitchFamily="18" charset="0"/>
              </a:rPr>
              <a:t>применяются положения Приказа Минфина России от 30.12.2017 № 274н, утвердившего Федеральный стандарт бухгалтерского учета для организаций государственного сектора «Учетная политика, оценочные значения и ошибки» и Методические рекомендации по применению федерального стандарта бухгалтерского учета для организаций государственного сектора "Учетная политика, оценочные значения и ошибки, направленные письмом Минфина России от 31.08.2018 N 02-06-07/62480. </a:t>
            </a:r>
          </a:p>
          <a:p>
            <a:pPr marL="285750" indent="-285750" algn="just">
              <a:buFontTx/>
              <a:buChar char="-"/>
            </a:pPr>
            <a:endParaRPr lang="ru-RU" b="1" dirty="0">
              <a:latin typeface="Times New Roman" pitchFamily="18" charset="0"/>
              <a:cs typeface="Times New Roman" pitchFamily="18" charset="0"/>
            </a:endParaRPr>
          </a:p>
        </p:txBody>
      </p:sp>
      <p:pic>
        <p:nvPicPr>
          <p:cNvPr id="4" name="Рисунок 3"/>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79512" y="1232756"/>
            <a:ext cx="614368" cy="612068"/>
          </a:xfrm>
          <a:prstGeom prst="rect">
            <a:avLst/>
          </a:prstGeom>
          <a:effectLst>
            <a:softEdge rad="31750"/>
          </a:effectLst>
        </p:spPr>
      </p:pic>
      <p:sp>
        <p:nvSpPr>
          <p:cNvPr id="5" name="Скругленный прямоугольник 4"/>
          <p:cNvSpPr/>
          <p:nvPr/>
        </p:nvSpPr>
        <p:spPr>
          <a:xfrm>
            <a:off x="817752" y="1196752"/>
            <a:ext cx="7858704" cy="936104"/>
          </a:xfrm>
          <a:prstGeom prst="roundRect">
            <a:avLst/>
          </a:prstGeom>
          <a:solidFill>
            <a:schemeClr val="tx2">
              <a:lumMod val="20000"/>
              <a:lumOff val="80000"/>
            </a:schemeClr>
          </a:solidFill>
          <a:ln w="28575">
            <a:solidFill>
              <a:schemeClr val="accent1">
                <a:lumMod val="40000"/>
                <a:lumOff val="60000"/>
              </a:schemeClr>
            </a:solidFill>
            <a:prstDash val="sysDash"/>
          </a:ln>
          <a:effectLst>
            <a:glow rad="1397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a:solidFill>
                  <a:schemeClr val="tx1"/>
                </a:solidFill>
                <a:latin typeface="Times New Roman" pitchFamily="18" charset="0"/>
                <a:cs typeface="Times New Roman" pitchFamily="18" charset="0"/>
              </a:rPr>
              <a:t>Нормативные акты, утвердившие Федеральный </a:t>
            </a:r>
            <a:r>
              <a:rPr lang="ru-RU" sz="1600" b="1" u="sng" dirty="0" smtClean="0">
                <a:solidFill>
                  <a:schemeClr val="tx1"/>
                </a:solidFill>
                <a:latin typeface="Times New Roman" pitchFamily="18" charset="0"/>
                <a:cs typeface="Times New Roman" pitchFamily="18" charset="0"/>
              </a:rPr>
              <a:t>стандарт</a:t>
            </a:r>
            <a:r>
              <a:rPr lang="ru-RU" sz="1600" b="1" dirty="0" smtClean="0">
                <a:solidFill>
                  <a:schemeClr val="tx1"/>
                </a:solidFill>
                <a:latin typeface="Times New Roman" pitchFamily="18" charset="0"/>
                <a:cs typeface="Times New Roman" pitchFamily="18" charset="0"/>
              </a:rPr>
              <a:t> </a:t>
            </a:r>
            <a:r>
              <a:rPr lang="ru-RU" sz="1600" b="1" dirty="0">
                <a:solidFill>
                  <a:schemeClr val="tx1"/>
                </a:solidFill>
                <a:latin typeface="Times New Roman" pitchFamily="18" charset="0"/>
                <a:cs typeface="Times New Roman" pitchFamily="18" charset="0"/>
              </a:rPr>
              <a:t>бухгалтерского учета для организаций государственного сектора "Учетная политика, оценочные значения и ошибки" :</a:t>
            </a:r>
          </a:p>
        </p:txBody>
      </p:sp>
    </p:spTree>
    <p:extLst>
      <p:ext uri="{BB962C8B-B14F-4D97-AF65-F5344CB8AC3E}">
        <p14:creationId xmlns="" xmlns:p14="http://schemas.microsoft.com/office/powerpoint/2010/main" val="90361285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extLst>
              <p:ext uri="{D42A27DB-BD31-4B8C-83A1-F6EECF244321}">
                <p14:modId xmlns="" xmlns:p14="http://schemas.microsoft.com/office/powerpoint/2010/main" val="1833495465"/>
              </p:ext>
            </p:extLst>
          </p:nvPr>
        </p:nvGraphicFramePr>
        <p:xfrm>
          <a:off x="179512" y="1052736"/>
          <a:ext cx="8496944" cy="3168352"/>
        </p:xfrm>
        <a:graphic>
          <a:graphicData uri="http://schemas.openxmlformats.org/drawingml/2006/table">
            <a:tbl>
              <a:tblPr>
                <a:tableStyleId>{5C22544A-7EE6-4342-B048-85BDC9FD1C3A}</a:tableStyleId>
              </a:tblPr>
              <a:tblGrid>
                <a:gridCol w="1079039"/>
                <a:gridCol w="2087334"/>
                <a:gridCol w="2683982"/>
                <a:gridCol w="1462589"/>
                <a:gridCol w="1184000"/>
              </a:tblGrid>
              <a:tr h="333442">
                <a:tc>
                  <a:txBody>
                    <a:bodyPr/>
                    <a:lstStyle/>
                    <a:p>
                      <a:pPr algn="l" fontAlgn="b"/>
                      <a:endParaRPr lang="ru-RU" sz="700" b="0" i="0" u="none" strike="noStrike" dirty="0">
                        <a:solidFill>
                          <a:srgbClr val="000000"/>
                        </a:solidFill>
                        <a:effectLst/>
                        <a:latin typeface="Calibri"/>
                      </a:endParaRPr>
                    </a:p>
                  </a:txBody>
                  <a:tcPr marL="4698" marR="4698" marT="4698" marB="0" anchor="b">
                    <a:blipFill>
                      <a:blip r:embed="rId2"/>
                      <a:tile tx="0" ty="0" sx="100000" sy="100000" flip="none" algn="tl"/>
                    </a:blipFill>
                  </a:tcPr>
                </a:tc>
                <a:tc gridSpan="4">
                  <a:txBody>
                    <a:bodyPr/>
                    <a:lstStyle/>
                    <a:p>
                      <a:pPr algn="ctr" fontAlgn="ctr"/>
                      <a:r>
                        <a:rPr lang="ru-RU" sz="1600" b="1" u="none" strike="noStrike" dirty="0">
                          <a:effectLst/>
                          <a:latin typeface="Times New Roman" pitchFamily="18" charset="0"/>
                          <a:cs typeface="Times New Roman" pitchFamily="18" charset="0"/>
                        </a:rPr>
                        <a:t>Ошибка прошлых лет</a:t>
                      </a:r>
                      <a:endParaRPr lang="ru-RU" sz="1600" b="1" i="1" u="none" strike="noStrike" dirty="0">
                        <a:solidFill>
                          <a:srgbClr val="000000"/>
                        </a:solidFill>
                        <a:effectLst/>
                        <a:latin typeface="Times New Roman" pitchFamily="18" charset="0"/>
                        <a:cs typeface="Times New Roman" pitchFamily="18" charset="0"/>
                      </a:endParaRPr>
                    </a:p>
                  </a:txBody>
                  <a:tcPr marL="4698" marR="4698" marT="4698" marB="0" anchor="ctr">
                    <a:blipFill>
                      <a:blip r:embed="rId2"/>
                      <a:tile tx="0" ty="0" sx="100000" sy="100000" flip="none" algn="tl"/>
                    </a:blipFill>
                  </a:tcPr>
                </a:tc>
                <a:tc hMerge="1">
                  <a:txBody>
                    <a:bodyPr/>
                    <a:lstStyle/>
                    <a:p>
                      <a:endParaRPr lang="ru-RU"/>
                    </a:p>
                  </a:txBody>
                  <a:tcPr/>
                </a:tc>
                <a:tc hMerge="1">
                  <a:txBody>
                    <a:bodyPr/>
                    <a:lstStyle/>
                    <a:p>
                      <a:endParaRPr lang="ru-RU"/>
                    </a:p>
                  </a:txBody>
                  <a:tcPr/>
                </a:tc>
                <a:tc hMerge="1">
                  <a:txBody>
                    <a:bodyPr/>
                    <a:lstStyle/>
                    <a:p>
                      <a:endParaRPr lang="ru-RU"/>
                    </a:p>
                  </a:txBody>
                  <a:tcPr/>
                </a:tc>
              </a:tr>
              <a:tr h="253290">
                <a:tc rowSpan="2">
                  <a:txBody>
                    <a:bodyPr/>
                    <a:lstStyle/>
                    <a:p>
                      <a:pPr algn="ctr" fontAlgn="ctr"/>
                      <a:r>
                        <a:rPr lang="ru-RU" sz="1000" u="none" strike="noStrike" dirty="0">
                          <a:effectLst/>
                          <a:latin typeface="Times New Roman" pitchFamily="18" charset="0"/>
                          <a:cs typeface="Times New Roman" pitchFamily="18" charset="0"/>
                        </a:rPr>
                        <a:t>Ошибка отчетного периода (годовая отчетность)</a:t>
                      </a:r>
                      <a:endParaRPr lang="ru-RU" sz="1000" b="0" i="0" u="none" strike="noStrike" dirty="0">
                        <a:solidFill>
                          <a:srgbClr val="000000"/>
                        </a:solidFill>
                        <a:effectLst/>
                        <a:latin typeface="Times New Roman" pitchFamily="18" charset="0"/>
                        <a:cs typeface="Times New Roman" pitchFamily="18" charset="0"/>
                      </a:endParaRPr>
                    </a:p>
                  </a:txBody>
                  <a:tcPr marL="4698" marR="4698" marT="4698" marB="0" anchor="ctr"/>
                </a:tc>
                <a:tc rowSpan="2">
                  <a:txBody>
                    <a:bodyPr/>
                    <a:lstStyle/>
                    <a:p>
                      <a:pPr algn="just" fontAlgn="ctr"/>
                      <a:r>
                        <a:rPr lang="ru-RU" sz="1000" u="none" strike="noStrike" dirty="0">
                          <a:effectLst/>
                          <a:latin typeface="Times New Roman" pitchFamily="18" charset="0"/>
                          <a:cs typeface="Times New Roman" pitchFamily="18" charset="0"/>
                        </a:rPr>
                        <a:t>После даты утверждения годовой бухгалтерской (финансовой) отчетности (ошибка предшествующего года)</a:t>
                      </a:r>
                      <a:endParaRPr lang="ru-RU" sz="1000" b="0" i="0" u="none" strike="noStrike" dirty="0">
                        <a:solidFill>
                          <a:srgbClr val="000000"/>
                        </a:solidFill>
                        <a:effectLst/>
                        <a:latin typeface="Times New Roman" pitchFamily="18" charset="0"/>
                        <a:cs typeface="Times New Roman" pitchFamily="18" charset="0"/>
                      </a:endParaRPr>
                    </a:p>
                  </a:txBody>
                  <a:tcPr marL="4698" marR="4698" marT="4698" marB="0" anchor="ctr"/>
                </a:tc>
                <a:tc>
                  <a:txBody>
                    <a:bodyPr/>
                    <a:lstStyle/>
                    <a:p>
                      <a:pPr algn="just" fontAlgn="ctr"/>
                      <a:r>
                        <a:rPr lang="ru-RU" sz="1000" u="none" strike="noStrike" dirty="0">
                          <a:effectLst/>
                          <a:latin typeface="Times New Roman" pitchFamily="18" charset="0"/>
                          <a:cs typeface="Times New Roman" pitchFamily="18" charset="0"/>
                        </a:rPr>
                        <a:t>-  дополнительной бухгалтерской записью, либо</a:t>
                      </a:r>
                      <a:endParaRPr lang="ru-RU" sz="1000" b="0" i="0" u="none" strike="noStrike" dirty="0">
                        <a:solidFill>
                          <a:srgbClr val="000000"/>
                        </a:solidFill>
                        <a:effectLst/>
                        <a:latin typeface="Times New Roman" pitchFamily="18" charset="0"/>
                        <a:cs typeface="Times New Roman" pitchFamily="18" charset="0"/>
                      </a:endParaRPr>
                    </a:p>
                  </a:txBody>
                  <a:tcPr marL="4698" marR="4698" marT="4698" marB="0" anchor="ctr"/>
                </a:tc>
                <a:tc rowSpan="2">
                  <a:txBody>
                    <a:bodyPr/>
                    <a:lstStyle/>
                    <a:p>
                      <a:pPr algn="ctr" fontAlgn="ctr"/>
                      <a:r>
                        <a:rPr lang="ru-RU" sz="1000" u="none" strike="noStrike" dirty="0">
                          <a:effectLst/>
                          <a:latin typeface="Times New Roman" pitchFamily="18" charset="0"/>
                          <a:cs typeface="Times New Roman" pitchFamily="18" charset="0"/>
                        </a:rPr>
                        <a:t>В период (на дату</a:t>
                      </a:r>
                      <a:r>
                        <a:rPr lang="ru-RU" sz="1000" u="none" strike="noStrike" dirty="0" smtClean="0">
                          <a:effectLst/>
                          <a:latin typeface="Times New Roman" pitchFamily="18" charset="0"/>
                          <a:cs typeface="Times New Roman" pitchFamily="18" charset="0"/>
                        </a:rPr>
                        <a:t>)</a:t>
                      </a:r>
                    </a:p>
                    <a:p>
                      <a:pPr algn="ctr" fontAlgn="ctr"/>
                      <a:r>
                        <a:rPr lang="ru-RU" sz="1000" u="none" strike="noStrike" dirty="0" smtClean="0">
                          <a:effectLst/>
                          <a:latin typeface="Times New Roman" pitchFamily="18" charset="0"/>
                          <a:cs typeface="Times New Roman" pitchFamily="18" charset="0"/>
                        </a:rPr>
                        <a:t> </a:t>
                      </a:r>
                      <a:r>
                        <a:rPr lang="ru-RU" sz="1000" u="none" strike="noStrike" dirty="0">
                          <a:effectLst/>
                          <a:latin typeface="Times New Roman" pitchFamily="18" charset="0"/>
                          <a:cs typeface="Times New Roman" pitchFamily="18" charset="0"/>
                        </a:rPr>
                        <a:t>обнаружения ошибки </a:t>
                      </a:r>
                      <a:endParaRPr lang="ru-RU" sz="1000" u="none" strike="noStrike" dirty="0" smtClean="0">
                        <a:effectLst/>
                        <a:latin typeface="Times New Roman" pitchFamily="18" charset="0"/>
                        <a:cs typeface="Times New Roman" pitchFamily="18" charset="0"/>
                      </a:endParaRPr>
                    </a:p>
                    <a:p>
                      <a:pPr algn="ctr" fontAlgn="ctr"/>
                      <a:r>
                        <a:rPr lang="ru-RU" sz="1000" u="none" strike="noStrike" dirty="0" smtClean="0">
                          <a:effectLst/>
                          <a:latin typeface="Times New Roman" pitchFamily="18" charset="0"/>
                          <a:cs typeface="Times New Roman" pitchFamily="18" charset="0"/>
                        </a:rPr>
                        <a:t>и </a:t>
                      </a:r>
                      <a:r>
                        <a:rPr lang="ru-RU" sz="1000" u="none" strike="noStrike" dirty="0">
                          <a:effectLst/>
                          <a:latin typeface="Times New Roman" pitchFamily="18" charset="0"/>
                          <a:cs typeface="Times New Roman" pitchFamily="18" charset="0"/>
                        </a:rPr>
                        <a:t>(или) </a:t>
                      </a:r>
                      <a:endParaRPr lang="ru-RU" sz="1000" u="none" strike="noStrike" dirty="0" smtClean="0">
                        <a:effectLst/>
                        <a:latin typeface="Times New Roman" pitchFamily="18" charset="0"/>
                        <a:cs typeface="Times New Roman" pitchFamily="18" charset="0"/>
                      </a:endParaRPr>
                    </a:p>
                    <a:p>
                      <a:pPr algn="ctr" fontAlgn="ctr"/>
                      <a:r>
                        <a:rPr lang="ru-RU" sz="1000" u="none" strike="noStrike" dirty="0" smtClean="0">
                          <a:effectLst/>
                          <a:latin typeface="Times New Roman" pitchFamily="18" charset="0"/>
                          <a:cs typeface="Times New Roman" pitchFamily="18" charset="0"/>
                        </a:rPr>
                        <a:t>Ретроспективного</a:t>
                      </a:r>
                    </a:p>
                    <a:p>
                      <a:pPr algn="ctr" fontAlgn="ctr"/>
                      <a:r>
                        <a:rPr lang="ru-RU" sz="1000" u="none" strike="noStrike" dirty="0" smtClean="0">
                          <a:effectLst/>
                          <a:latin typeface="Times New Roman" pitchFamily="18" charset="0"/>
                          <a:cs typeface="Times New Roman" pitchFamily="18" charset="0"/>
                        </a:rPr>
                        <a:t> пересчета</a:t>
                      </a:r>
                    </a:p>
                    <a:p>
                      <a:pPr algn="ctr" fontAlgn="ctr"/>
                      <a:r>
                        <a:rPr lang="ru-RU" sz="1000" u="none" strike="noStrike" dirty="0" smtClean="0">
                          <a:effectLst/>
                          <a:latin typeface="Times New Roman" pitchFamily="18" charset="0"/>
                          <a:cs typeface="Times New Roman" pitchFamily="18" charset="0"/>
                        </a:rPr>
                        <a:t> бухгалтерской</a:t>
                      </a:r>
                    </a:p>
                    <a:p>
                      <a:pPr algn="ctr" fontAlgn="ctr"/>
                      <a:r>
                        <a:rPr lang="ru-RU" sz="1000" u="none" strike="noStrike" dirty="0" smtClean="0">
                          <a:effectLst/>
                          <a:latin typeface="Times New Roman" pitchFamily="18" charset="0"/>
                          <a:cs typeface="Times New Roman" pitchFamily="18" charset="0"/>
                        </a:rPr>
                        <a:t> </a:t>
                      </a:r>
                      <a:r>
                        <a:rPr lang="ru-RU" sz="1000" u="none" strike="noStrike" dirty="0">
                          <a:effectLst/>
                          <a:latin typeface="Times New Roman" pitchFamily="18" charset="0"/>
                          <a:cs typeface="Times New Roman" pitchFamily="18" charset="0"/>
                        </a:rPr>
                        <a:t>(финансовой) отчетности</a:t>
                      </a:r>
                      <a:endParaRPr lang="ru-RU" sz="1000" b="0" i="0" u="none" strike="noStrike" dirty="0">
                        <a:solidFill>
                          <a:srgbClr val="000000"/>
                        </a:solidFill>
                        <a:effectLst/>
                        <a:latin typeface="Times New Roman" pitchFamily="18" charset="0"/>
                        <a:cs typeface="Times New Roman" pitchFamily="18" charset="0"/>
                      </a:endParaRPr>
                    </a:p>
                  </a:txBody>
                  <a:tcPr marL="4698" marR="4698" marT="4698" marB="0" anchor="ctr"/>
                </a:tc>
                <a:tc rowSpan="2">
                  <a:txBody>
                    <a:bodyPr/>
                    <a:lstStyle/>
                    <a:p>
                      <a:pPr algn="ctr" fontAlgn="ctr"/>
                      <a:r>
                        <a:rPr lang="ru-RU" sz="1000" u="none" strike="noStrike" dirty="0">
                          <a:effectLst/>
                          <a:latin typeface="Times New Roman" pitchFamily="18" charset="0"/>
                          <a:cs typeface="Times New Roman" pitchFamily="18" charset="0"/>
                        </a:rPr>
                        <a:t>Нет</a:t>
                      </a:r>
                      <a:endParaRPr lang="ru-RU" sz="1000" b="0" i="0" u="none" strike="noStrike" dirty="0">
                        <a:solidFill>
                          <a:srgbClr val="000000"/>
                        </a:solidFill>
                        <a:effectLst/>
                        <a:latin typeface="Times New Roman" pitchFamily="18" charset="0"/>
                        <a:cs typeface="Times New Roman" pitchFamily="18" charset="0"/>
                      </a:endParaRPr>
                    </a:p>
                  </a:txBody>
                  <a:tcPr marL="4698" marR="4698" marT="4698" marB="0" anchor="ctr"/>
                </a:tc>
              </a:tr>
              <a:tr h="2581620">
                <a:tc vMerge="1">
                  <a:txBody>
                    <a:bodyPr/>
                    <a:lstStyle/>
                    <a:p>
                      <a:endParaRPr lang="ru-RU"/>
                    </a:p>
                  </a:txBody>
                  <a:tcPr/>
                </a:tc>
                <a:tc vMerge="1">
                  <a:txBody>
                    <a:bodyPr/>
                    <a:lstStyle/>
                    <a:p>
                      <a:endParaRPr lang="ru-RU"/>
                    </a:p>
                  </a:txBody>
                  <a:tcPr/>
                </a:tc>
                <a:tc>
                  <a:txBody>
                    <a:bodyPr/>
                    <a:lstStyle/>
                    <a:p>
                      <a:pPr marL="171450" indent="-171450" algn="just" fontAlgn="ctr">
                        <a:buFontTx/>
                        <a:buChar char="-"/>
                      </a:pPr>
                      <a:r>
                        <a:rPr lang="ru-RU" sz="1000" u="none" strike="noStrike" dirty="0" smtClean="0">
                          <a:effectLst/>
                          <a:latin typeface="Times New Roman" pitchFamily="18" charset="0"/>
                          <a:cs typeface="Times New Roman" pitchFamily="18" charset="0"/>
                        </a:rPr>
                        <a:t>бухгалтерской </a:t>
                      </a:r>
                      <a:r>
                        <a:rPr lang="ru-RU" sz="1000" u="none" strike="noStrike" dirty="0">
                          <a:effectLst/>
                          <a:latin typeface="Times New Roman" pitchFamily="18" charset="0"/>
                          <a:cs typeface="Times New Roman" pitchFamily="18" charset="0"/>
                        </a:rPr>
                        <a:t>записи способом </a:t>
                      </a:r>
                      <a:endParaRPr lang="ru-RU" sz="1000" u="none" strike="noStrike" dirty="0" smtClean="0">
                        <a:effectLst/>
                        <a:latin typeface="Times New Roman" pitchFamily="18" charset="0"/>
                        <a:cs typeface="Times New Roman" pitchFamily="18" charset="0"/>
                      </a:endParaRPr>
                    </a:p>
                    <a:p>
                      <a:pPr marL="0" indent="0" algn="just" fontAlgn="ctr">
                        <a:buFontTx/>
                        <a:buNone/>
                      </a:pPr>
                      <a:r>
                        <a:rPr lang="ru-RU" sz="1000" u="none" strike="noStrike" dirty="0" smtClean="0">
                          <a:effectLst/>
                          <a:latin typeface="Times New Roman" pitchFamily="18" charset="0"/>
                          <a:cs typeface="Times New Roman" pitchFamily="18" charset="0"/>
                        </a:rPr>
                        <a:t>"</a:t>
                      </a:r>
                      <a:r>
                        <a:rPr lang="ru-RU" sz="1000" u="none" strike="noStrike" dirty="0">
                          <a:effectLst/>
                          <a:latin typeface="Times New Roman" pitchFamily="18" charset="0"/>
                          <a:cs typeface="Times New Roman" pitchFamily="18" charset="0"/>
                        </a:rPr>
                        <a:t>Красное </a:t>
                      </a:r>
                      <a:r>
                        <a:rPr lang="ru-RU" sz="1000" u="none" strike="noStrike" dirty="0" err="1">
                          <a:effectLst/>
                          <a:latin typeface="Times New Roman" pitchFamily="18" charset="0"/>
                          <a:cs typeface="Times New Roman" pitchFamily="18" charset="0"/>
                        </a:rPr>
                        <a:t>сторно</a:t>
                      </a:r>
                      <a:r>
                        <a:rPr lang="ru-RU" sz="1000" u="none" strike="noStrike" dirty="0">
                          <a:effectLst/>
                          <a:latin typeface="Times New Roman" pitchFamily="18" charset="0"/>
                          <a:cs typeface="Times New Roman" pitchFamily="18" charset="0"/>
                        </a:rPr>
                        <a:t>" и </a:t>
                      </a:r>
                      <a:endParaRPr lang="ru-RU" sz="1000" u="none" strike="noStrike" dirty="0" smtClean="0">
                        <a:effectLst/>
                        <a:latin typeface="Times New Roman" pitchFamily="18" charset="0"/>
                        <a:cs typeface="Times New Roman" pitchFamily="18" charset="0"/>
                      </a:endParaRPr>
                    </a:p>
                    <a:p>
                      <a:pPr marL="0" indent="0" algn="just" fontAlgn="ctr">
                        <a:buFontTx/>
                        <a:buNone/>
                      </a:pPr>
                      <a:r>
                        <a:rPr lang="ru-RU" sz="1000" u="none" strike="noStrike" dirty="0" smtClean="0">
                          <a:effectLst/>
                          <a:latin typeface="Times New Roman" pitchFamily="18" charset="0"/>
                          <a:cs typeface="Times New Roman" pitchFamily="18" charset="0"/>
                        </a:rPr>
                        <a:t>дополнительной </a:t>
                      </a:r>
                      <a:r>
                        <a:rPr lang="ru-RU" sz="1000" u="none" strike="noStrike" dirty="0">
                          <a:effectLst/>
                          <a:latin typeface="Times New Roman" pitchFamily="18" charset="0"/>
                          <a:cs typeface="Times New Roman" pitchFamily="18" charset="0"/>
                        </a:rPr>
                        <a:t>бухгалтерской записью </a:t>
                      </a:r>
                      <a:r>
                        <a:rPr lang="ru-RU" sz="1000" u="none" strike="noStrike" dirty="0" smtClean="0">
                          <a:effectLst/>
                          <a:latin typeface="Times New Roman" pitchFamily="18" charset="0"/>
                          <a:cs typeface="Times New Roman" pitchFamily="18" charset="0"/>
                        </a:rPr>
                        <a:t>Корректировке</a:t>
                      </a:r>
                    </a:p>
                    <a:p>
                      <a:pPr marL="0" indent="0" algn="just" fontAlgn="ctr">
                        <a:buFontTx/>
                        <a:buNone/>
                      </a:pPr>
                      <a:r>
                        <a:rPr lang="ru-RU" sz="1000" u="none" strike="noStrike" dirty="0" smtClean="0">
                          <a:effectLst/>
                          <a:latin typeface="Times New Roman" pitchFamily="18" charset="0"/>
                          <a:cs typeface="Times New Roman" pitchFamily="18" charset="0"/>
                        </a:rPr>
                        <a:t> </a:t>
                      </a:r>
                      <a:r>
                        <a:rPr lang="ru-RU" sz="1000" u="none" strike="noStrike" dirty="0">
                          <a:effectLst/>
                          <a:latin typeface="Times New Roman" pitchFamily="18" charset="0"/>
                          <a:cs typeface="Times New Roman" pitchFamily="18" charset="0"/>
                        </a:rPr>
                        <a:t>подлежат сравнительные показатели, раскрываемые </a:t>
                      </a:r>
                      <a:r>
                        <a:rPr lang="ru-RU" sz="1000" u="none" strike="noStrike" dirty="0" smtClean="0">
                          <a:effectLst/>
                          <a:latin typeface="Times New Roman" pitchFamily="18" charset="0"/>
                          <a:cs typeface="Times New Roman" pitchFamily="18" charset="0"/>
                        </a:rPr>
                        <a:t>в </a:t>
                      </a:r>
                      <a:r>
                        <a:rPr lang="ru-RU" sz="1000" u="none" strike="noStrike" dirty="0">
                          <a:effectLst/>
                          <a:latin typeface="Times New Roman" pitchFamily="18" charset="0"/>
                          <a:cs typeface="Times New Roman" pitchFamily="18" charset="0"/>
                        </a:rPr>
                        <a:t>бухгалтерской (финансовой) </a:t>
                      </a:r>
                      <a:r>
                        <a:rPr lang="ru-RU" sz="1000" u="none" strike="noStrike" dirty="0" smtClean="0">
                          <a:effectLst/>
                          <a:latin typeface="Times New Roman" pitchFamily="18" charset="0"/>
                          <a:cs typeface="Times New Roman" pitchFamily="18" charset="0"/>
                        </a:rPr>
                        <a:t>отчетности за </a:t>
                      </a:r>
                      <a:r>
                        <a:rPr lang="ru-RU" sz="1000" u="none" strike="noStrike" dirty="0">
                          <a:effectLst/>
                          <a:latin typeface="Times New Roman" pitchFamily="18" charset="0"/>
                          <a:cs typeface="Times New Roman" pitchFamily="18" charset="0"/>
                        </a:rPr>
                        <a:t>отчетный год, начиная с </a:t>
                      </a:r>
                      <a:r>
                        <a:rPr lang="ru-RU" sz="1000" u="none" strike="noStrike" dirty="0" smtClean="0">
                          <a:effectLst/>
                          <a:latin typeface="Times New Roman" pitchFamily="18" charset="0"/>
                          <a:cs typeface="Times New Roman" pitchFamily="18" charset="0"/>
                        </a:rPr>
                        <a:t>того </a:t>
                      </a:r>
                      <a:r>
                        <a:rPr lang="ru-RU" sz="1000" u="none" strike="noStrike" dirty="0">
                          <a:effectLst/>
                          <a:latin typeface="Times New Roman" pitchFamily="18" charset="0"/>
                          <a:cs typeface="Times New Roman" pitchFamily="18" charset="0"/>
                        </a:rPr>
                        <a:t>предшествующего года, в котором </a:t>
                      </a:r>
                      <a:r>
                        <a:rPr lang="ru-RU" sz="1000" u="none" strike="noStrike" dirty="0" smtClean="0">
                          <a:effectLst/>
                          <a:latin typeface="Times New Roman" pitchFamily="18" charset="0"/>
                          <a:cs typeface="Times New Roman" pitchFamily="18" charset="0"/>
                        </a:rPr>
                        <a:t>была </a:t>
                      </a:r>
                      <a:r>
                        <a:rPr lang="ru-RU" sz="1000" u="none" strike="noStrike" dirty="0">
                          <a:effectLst/>
                          <a:latin typeface="Times New Roman" pitchFamily="18" charset="0"/>
                          <a:cs typeface="Times New Roman" pitchFamily="18" charset="0"/>
                        </a:rPr>
                        <a:t>допущена ошибка, за </a:t>
                      </a:r>
                      <a:r>
                        <a:rPr lang="ru-RU" sz="1000" u="none" strike="noStrike" dirty="0" smtClean="0">
                          <a:effectLst/>
                          <a:latin typeface="Times New Roman" pitchFamily="18" charset="0"/>
                          <a:cs typeface="Times New Roman" pitchFamily="18" charset="0"/>
                        </a:rPr>
                        <a:t>исключением  </a:t>
                      </a:r>
                      <a:r>
                        <a:rPr lang="ru-RU" sz="1000" u="none" strike="noStrike" dirty="0">
                          <a:effectLst/>
                          <a:latin typeface="Times New Roman" pitchFamily="18" charset="0"/>
                          <a:cs typeface="Times New Roman" pitchFamily="18" charset="0"/>
                        </a:rPr>
                        <a:t>случаев, когда осуществление </a:t>
                      </a:r>
                      <a:r>
                        <a:rPr lang="ru-RU" sz="1000" u="none" strike="noStrike" dirty="0" smtClean="0">
                          <a:effectLst/>
                          <a:latin typeface="Times New Roman" pitchFamily="18" charset="0"/>
                          <a:cs typeface="Times New Roman" pitchFamily="18" charset="0"/>
                        </a:rPr>
                        <a:t>такой </a:t>
                      </a:r>
                      <a:r>
                        <a:rPr lang="ru-RU" sz="1000" u="none" strike="noStrike" dirty="0">
                          <a:effectLst/>
                          <a:latin typeface="Times New Roman" pitchFamily="18" charset="0"/>
                          <a:cs typeface="Times New Roman" pitchFamily="18" charset="0"/>
                        </a:rPr>
                        <a:t>корректировки не представляется возможным. Скорректированные сравнительные показатели предшествующего года (годов) приводятся в бухгалтерской (финансовой) отчетности отчетного года обособленно с отметкой "Пересчитано".</a:t>
                      </a:r>
                      <a:endParaRPr lang="ru-RU" sz="1000" b="0" i="0" u="none" strike="noStrike" dirty="0">
                        <a:solidFill>
                          <a:srgbClr val="000000"/>
                        </a:solidFill>
                        <a:effectLst/>
                        <a:latin typeface="Times New Roman" pitchFamily="18" charset="0"/>
                        <a:cs typeface="Times New Roman" pitchFamily="18" charset="0"/>
                      </a:endParaRPr>
                    </a:p>
                  </a:txBody>
                  <a:tcPr marL="4698" marR="4698" marT="4698" marB="0" anchor="ctr"/>
                </a:tc>
                <a:tc vMerge="1">
                  <a:txBody>
                    <a:bodyPr/>
                    <a:lstStyle/>
                    <a:p>
                      <a:endParaRPr lang="ru-RU"/>
                    </a:p>
                  </a:txBody>
                  <a:tcPr/>
                </a:tc>
                <a:tc vMerge="1">
                  <a:txBody>
                    <a:bodyPr/>
                    <a:lstStyle/>
                    <a:p>
                      <a:endParaRPr lang="ru-RU"/>
                    </a:p>
                  </a:txBody>
                  <a:tcPr/>
                </a:tc>
              </a:tr>
            </a:tbl>
          </a:graphicData>
        </a:graphic>
      </p:graphicFrame>
      <p:sp>
        <p:nvSpPr>
          <p:cNvPr id="1025" name="Rectangle 1"/>
          <p:cNvSpPr>
            <a:spLocks noChangeArrowheads="1"/>
          </p:cNvSpPr>
          <p:nvPr/>
        </p:nvSpPr>
        <p:spPr bwMode="auto">
          <a:xfrm>
            <a:off x="179512" y="4142287"/>
            <a:ext cx="8784976" cy="2954655"/>
          </a:xfrm>
          <a:prstGeom prst="rect">
            <a:avLst/>
          </a:prstGeom>
          <a:noFill/>
          <a:ln w="9525">
            <a:noFill/>
            <a:miter lim="800000"/>
            <a:headEnd/>
            <a:tailEnd/>
          </a:ln>
          <a:effectLst>
            <a:glow rad="228600">
              <a:schemeClr val="accent3">
                <a:satMod val="175000"/>
                <a:alpha val="40000"/>
              </a:schemeClr>
            </a:glow>
          </a:effectLst>
        </p:spPr>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sz="1400" b="0" i="0" u="sng" strike="noStrike" cap="none" normalizeH="0" baseline="0" dirty="0" smtClean="0">
                <a:ln>
                  <a:noFill/>
                </a:ln>
                <a:solidFill>
                  <a:srgbClr val="002060"/>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Уточненная бухгалтерская (финансовая) отчетность повторно направляется уполномоченному органу, а также иным пользователям, которым была представлена бухгалтерская (финансовая) отчетность до ее уточнения. В Пояснениях к уточненной бухгалтерской (финансовой) отчетности приводится информация об изменениях в ранее представленную бухгалтерскую (финансовую) отчетность, с указанием причин внесения исправлений и их содержания.</a:t>
            </a:r>
            <a:endParaRPr kumimoji="0" lang="ru-RU" sz="1400" b="0" i="0" u="sng" strike="noStrike" cap="none" normalizeH="0" baseline="0" dirty="0" smtClean="0">
              <a:ln>
                <a:noFill/>
              </a:ln>
              <a:solidFill>
                <a:srgbClr val="002060"/>
              </a:solidFill>
              <a:effectLst>
                <a:outerShdw blurRad="38100" dist="38100" dir="2700000" algn="tl">
                  <a:srgbClr val="000000">
                    <a:alpha val="43137"/>
                  </a:srgbClr>
                </a:outerShdw>
              </a:effectLst>
              <a:latin typeface="Arial" pitchFamily="34" charset="0"/>
              <a:cs typeface="Arial" pitchFamily="34" charset="0"/>
            </a:endParaRPr>
          </a:p>
          <a:p>
            <a:pPr lvl="0" indent="450850" eaLnBrk="0" fontAlgn="base" hangingPunct="0">
              <a:spcBef>
                <a:spcPct val="0"/>
              </a:spcBef>
              <a:spcAft>
                <a:spcPct val="0"/>
              </a:spcAft>
            </a:pPr>
            <a:r>
              <a:rPr lang="ru-RU" sz="1400" u="sng" dirty="0" smtClean="0">
                <a:solidFill>
                  <a:srgbClr val="002060"/>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Датой принятия бухгалтерской (финансовой) отчетности уполномоченным органом для целей ФСБУ "Учетная политика" считается дата проставления </a:t>
            </a:r>
            <a:r>
              <a:rPr kumimoji="0" lang="ru-RU" sz="1400" b="0" i="0" u="sng" strike="noStrike" cap="none" normalizeH="0" baseline="0" dirty="0" smtClean="0">
                <a:ln>
                  <a:noFill/>
                </a:ln>
                <a:solidFill>
                  <a:srgbClr val="002060"/>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им отметки (направления уведомления) о принятии бухгалтерской (финансовой) отчетности по результатам проведения камеральной проверки бухгалтерской (финансовой) отчетности.</a:t>
            </a:r>
            <a:endParaRPr kumimoji="0" lang="ru-RU" sz="1400" b="0" i="0" u="sng" strike="noStrike" cap="none" normalizeH="0" baseline="0" dirty="0" smtClean="0">
              <a:ln>
                <a:noFill/>
              </a:ln>
              <a:solidFill>
                <a:srgbClr val="002060"/>
              </a:solidFill>
              <a:effectLst>
                <a:outerShdw blurRad="38100" dist="38100" dir="2700000" algn="tl">
                  <a:srgbClr val="000000">
                    <a:alpha val="43137"/>
                  </a:srgbClr>
                </a:outerShdw>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sz="1400" b="0" i="0" u="sng" strike="noStrike" cap="none" normalizeH="0" baseline="0" dirty="0" smtClean="0">
                <a:ln>
                  <a:noFill/>
                </a:ln>
                <a:solidFill>
                  <a:srgbClr val="002060"/>
                </a:solidFill>
                <a:effectLst>
                  <a:outerShdw blurRad="38100" dist="38100" dir="2700000" algn="tl">
                    <a:srgbClr val="000000">
                      <a:alpha val="43137"/>
                    </a:srgbClr>
                  </a:outerShdw>
                </a:effectLst>
                <a:latin typeface="Calibri" pitchFamily="34" charset="0"/>
                <a:ea typeface="Calibri" pitchFamily="34" charset="0"/>
                <a:cs typeface="Times New Roman" pitchFamily="18" charset="0"/>
              </a:rPr>
              <a:t> </a:t>
            </a:r>
            <a:r>
              <a:rPr kumimoji="0" lang="ru-RU" sz="1400" b="0" i="0" u="sng" strike="noStrike" cap="none" normalizeH="0" baseline="0" dirty="0" smtClean="0">
                <a:ln>
                  <a:noFill/>
                </a:ln>
                <a:solidFill>
                  <a:srgbClr val="002060"/>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Датой утверждения бухгалтерской (финансовой) отчетности считается дата утверждения отчета об исполнении бюджета соответствующего публично-правового образования или дата утверждения бухгалтерской (финансовой) отчетности в соответствии с бюджетным законодательством РФ.</a:t>
            </a:r>
            <a:endParaRPr kumimoji="0" lang="ru-RU" sz="1400" b="0" i="0" u="sng" strike="noStrike" cap="none" normalizeH="0" baseline="0" dirty="0" smtClean="0">
              <a:ln>
                <a:noFill/>
              </a:ln>
              <a:solidFill>
                <a:srgbClr val="002060"/>
              </a:solidFill>
              <a:effectLst>
                <a:outerShdw blurRad="38100" dist="38100" dir="2700000" algn="tl">
                  <a:srgbClr val="000000">
                    <a:alpha val="43137"/>
                  </a:srgbClr>
                </a:outerShdw>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 xmlns:p14="http://schemas.microsoft.com/office/powerpoint/2010/main" val="341861671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179512" y="951133"/>
            <a:ext cx="8712968" cy="116955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Напомним, что ретроспективный пересчет бухгалтерской (финансовой) отчетности - исправление ошибки предшествующего года (годов) путем корректировки сравнительных показателей бухгалтерской (финансовой) отчетности за предшествующий год (годы) таким образом, как если бы ошибка не была допущена. При этом отчетность за предшествующий год (годы) не подлежит пересмотру, замене и повторному представлению пользователям бухгалтерской (финансовой) отчетности.</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6" name="Rectangle 2"/>
          <p:cNvSpPr>
            <a:spLocks noChangeArrowheads="1"/>
          </p:cNvSpPr>
          <p:nvPr/>
        </p:nvSpPr>
        <p:spPr bwMode="auto">
          <a:xfrm>
            <a:off x="323528" y="2156106"/>
            <a:ext cx="8640960" cy="492443"/>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Ретроспективный</a:t>
            </a:r>
            <a:r>
              <a:rPr kumimoji="0" lang="ru-RU" sz="12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пересчет бухгалтерской отчетности не производится, если оценка в денежном измерении (стоимостном выражении) последствий такого изменения:</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Стрелка вниз 3"/>
          <p:cNvSpPr/>
          <p:nvPr/>
        </p:nvSpPr>
        <p:spPr>
          <a:xfrm rot="1849998">
            <a:off x="2428321" y="2689574"/>
            <a:ext cx="147628" cy="599977"/>
          </a:xfrm>
          <a:prstGeom prst="downArrow">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ru-RU"/>
          </a:p>
        </p:txBody>
      </p:sp>
      <p:sp>
        <p:nvSpPr>
          <p:cNvPr id="5" name="Прямоугольник 4"/>
          <p:cNvSpPr/>
          <p:nvPr/>
        </p:nvSpPr>
        <p:spPr>
          <a:xfrm>
            <a:off x="251520" y="3356992"/>
            <a:ext cx="3672408"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27" name="Rectangle 3"/>
          <p:cNvSpPr>
            <a:spLocks noChangeArrowheads="1"/>
          </p:cNvSpPr>
          <p:nvPr/>
        </p:nvSpPr>
        <p:spPr bwMode="auto">
          <a:xfrm>
            <a:off x="251520" y="3273009"/>
            <a:ext cx="3672408" cy="954107"/>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lvl="0" indent="450850" algn="just" fontAlgn="base">
              <a:spcBef>
                <a:spcPct val="0"/>
              </a:spcBef>
              <a:spcAft>
                <a:spcPct val="0"/>
              </a:spcAft>
            </a:pPr>
            <a:r>
              <a:rPr kumimoji="0" lang="ru-RU" sz="1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не может быть произведена в связи недостаточностью (отсутствием) информации за соответствующий предшествующий год;</a:t>
            </a:r>
            <a:r>
              <a:rPr lang="ru-RU" sz="1400" dirty="0" smtClean="0">
                <a:solidFill>
                  <a:srgbClr val="000000"/>
                </a:solidFill>
                <a:latin typeface="Times New Roman" pitchFamily="18" charset="0"/>
                <a:ea typeface="Calibri" pitchFamily="34" charset="0"/>
                <a:cs typeface="Times New Roman" pitchFamily="18" charset="0"/>
              </a:rPr>
              <a:t>  </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Прямоугольник 9"/>
          <p:cNvSpPr/>
          <p:nvPr/>
        </p:nvSpPr>
        <p:spPr>
          <a:xfrm>
            <a:off x="4211960" y="3356992"/>
            <a:ext cx="4680520" cy="9361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28" name="Rectangle 4"/>
          <p:cNvSpPr>
            <a:spLocks noChangeArrowheads="1"/>
          </p:cNvSpPr>
          <p:nvPr/>
        </p:nvSpPr>
        <p:spPr bwMode="auto">
          <a:xfrm>
            <a:off x="4252040" y="43934"/>
            <a:ext cx="639919"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9" name="Rectangle 5"/>
          <p:cNvSpPr>
            <a:spLocks noChangeArrowheads="1"/>
          </p:cNvSpPr>
          <p:nvPr/>
        </p:nvSpPr>
        <p:spPr bwMode="auto">
          <a:xfrm>
            <a:off x="4211960" y="3334101"/>
            <a:ext cx="4680520" cy="954107"/>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требует использования оценочных значений, основанных на информации, которая не была доступна на дату представления бухгалтерской (финансовой) отчетности за предшествующий год.</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13" name="Стрелка вниз 12"/>
          <p:cNvSpPr/>
          <p:nvPr/>
        </p:nvSpPr>
        <p:spPr>
          <a:xfrm rot="19919346">
            <a:off x="5808789" y="2708920"/>
            <a:ext cx="190719" cy="576064"/>
          </a:xfrm>
          <a:prstGeom prst="downArrow">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ru-RU"/>
          </a:p>
        </p:txBody>
      </p:sp>
      <p:sp>
        <p:nvSpPr>
          <p:cNvPr id="1030" name="Rectangle 6"/>
          <p:cNvSpPr>
            <a:spLocks noChangeArrowheads="1"/>
          </p:cNvSpPr>
          <p:nvPr/>
        </p:nvSpPr>
        <p:spPr bwMode="auto">
          <a:xfrm>
            <a:off x="251520" y="4456289"/>
            <a:ext cx="8640960"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В том случае, когда ошибка была допущена ранее предшествующего года, для которого в бухгалтерской (финансовой) отчетности раскрываются сравнительные показатели, корректировке подлежат входящие остатки по статье "Финансовый результат экономического субъекта" бухгалтерского баланса, а также значения связанных статей бухгалтерской (финансовой) отчетности за самый ранний предшествующий год, для которого в бухгалтерской (финансовой) отчетности раскрываются сравнительные показатели. А, если однозначно отнести суммы корректировок к конкретному предшествующему году не представляется возможным, то корректировке подлежат входящие остатки по статье "Финансовый результат экономического субъекта" бухгалтерского баланса, а также значения связанных статей бухгалтерской (финансовой) отчетности за самый ранний предшествующий год, к которому такие корректировки возможно применить, либо на начало отчетного года.</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323528" y="1220861"/>
            <a:ext cx="8712968" cy="646331"/>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В отношении ошибок предшествующих годов в пояснениях к отчетности за отчетный год раскрывается следующая информация:</a:t>
            </a:r>
            <a:endParaRPr kumimoji="0" lang="ru-RU" b="0" i="0" u="none" strike="noStrike" cap="none" normalizeH="0" baseline="0" dirty="0" smtClean="0">
              <a:ln>
                <a:noFill/>
              </a:ln>
              <a:solidFill>
                <a:schemeClr val="tx1"/>
              </a:solidFill>
              <a:effectLst/>
              <a:latin typeface="Arial" pitchFamily="34" charset="0"/>
              <a:cs typeface="Arial" pitchFamily="34" charset="0"/>
            </a:endParaRPr>
          </a:p>
        </p:txBody>
      </p:sp>
      <p:pic>
        <p:nvPicPr>
          <p:cNvPr id="3" name="Picture 2" descr="C:\ФКР_РАБОТА\ИНСТРУКЦИЯ ПОЛЬЗОВАТЕЛЯМ\Картинки\галочка 1.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79878" y="1922336"/>
            <a:ext cx="576064" cy="648072"/>
          </a:xfrm>
          <a:prstGeom prst="rect">
            <a:avLst/>
          </a:prstGeom>
          <a:noFill/>
          <a:extLst>
            <a:ext uri="{909E8E84-426E-40DD-AFC4-6F175D3DCCD1}">
              <a14:hiddenFill xmlns="" xmlns:a14="http://schemas.microsoft.com/office/drawing/2010/main">
                <a:solidFill>
                  <a:srgbClr val="FFFFFF"/>
                </a:solidFill>
              </a14:hiddenFill>
            </a:ext>
          </a:extLst>
        </p:spPr>
      </p:pic>
      <p:pic>
        <p:nvPicPr>
          <p:cNvPr id="4" name="Picture 2" descr="C:\ФКР_РАБОТА\ИНСТРУКЦИЯ ПОЛЬЗОВАТЕЛЯМ\Картинки\галочка 1.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51520" y="2845532"/>
            <a:ext cx="576064" cy="720080"/>
          </a:xfrm>
          <a:prstGeom prst="rect">
            <a:avLst/>
          </a:prstGeom>
          <a:noFill/>
          <a:extLst>
            <a:ext uri="{909E8E84-426E-40DD-AFC4-6F175D3DCCD1}">
              <a14:hiddenFill xmlns="" xmlns:a14="http://schemas.microsoft.com/office/drawing/2010/main">
                <a:solidFill>
                  <a:srgbClr val="FFFFFF"/>
                </a:solidFill>
              </a14:hiddenFill>
            </a:ext>
          </a:extLst>
        </p:spPr>
      </p:pic>
      <p:pic>
        <p:nvPicPr>
          <p:cNvPr id="5" name="Picture 2" descr="C:\ФКР_РАБОТА\ИНСТРУКЦИЯ ПОЛЬЗОВАТЕЛЯМ\Картинки\галочка 1.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84774" y="3870022"/>
            <a:ext cx="605730" cy="719686"/>
          </a:xfrm>
          <a:prstGeom prst="rect">
            <a:avLst/>
          </a:prstGeom>
          <a:noFill/>
          <a:extLst>
            <a:ext uri="{909E8E84-426E-40DD-AFC4-6F175D3DCCD1}">
              <a14:hiddenFill xmlns="" xmlns:a14="http://schemas.microsoft.com/office/drawing/2010/main">
                <a:solidFill>
                  <a:srgbClr val="FFFFFF"/>
                </a:solidFill>
              </a14:hiddenFill>
            </a:ext>
          </a:extLst>
        </p:spPr>
      </p:pic>
      <p:pic>
        <p:nvPicPr>
          <p:cNvPr id="6" name="Picture 2" descr="C:\ФКР_РАБОТА\ИНСТРУКЦИЯ ПОЛЬЗОВАТЕЛЯМ\Картинки\галочка 1.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98220" y="4928160"/>
            <a:ext cx="576064" cy="742504"/>
          </a:xfrm>
          <a:prstGeom prst="rect">
            <a:avLst/>
          </a:prstGeom>
          <a:noFill/>
          <a:extLst>
            <a:ext uri="{909E8E84-426E-40DD-AFC4-6F175D3DCCD1}">
              <a14:hiddenFill xmlns="" xmlns:a14="http://schemas.microsoft.com/office/drawing/2010/main">
                <a:solidFill>
                  <a:srgbClr val="FFFFFF"/>
                </a:solidFill>
              </a14:hiddenFill>
            </a:ext>
          </a:extLst>
        </p:spPr>
      </p:pic>
      <p:sp>
        <p:nvSpPr>
          <p:cNvPr id="7" name="Прямоугольник 6"/>
          <p:cNvSpPr/>
          <p:nvPr/>
        </p:nvSpPr>
        <p:spPr>
          <a:xfrm>
            <a:off x="899592" y="2230995"/>
            <a:ext cx="4533635" cy="307777"/>
          </a:xfrm>
          <a:prstGeom prst="rect">
            <a:avLst/>
          </a:prstGeom>
        </p:spPr>
        <p:style>
          <a:lnRef idx="2">
            <a:schemeClr val="accent3"/>
          </a:lnRef>
          <a:fillRef idx="1">
            <a:schemeClr val="lt1"/>
          </a:fillRef>
          <a:effectRef idx="0">
            <a:schemeClr val="accent3"/>
          </a:effectRef>
          <a:fontRef idx="minor">
            <a:schemeClr val="dk1"/>
          </a:fontRef>
        </p:style>
        <p:txBody>
          <a:bodyPr wrap="square">
            <a:spAutoFit/>
          </a:bodyPr>
          <a:lstStyle/>
          <a:p>
            <a:r>
              <a:rPr lang="ru-RU" sz="1400" dirty="0" smtClean="0">
                <a:latin typeface="Times New Roman" pitchFamily="18" charset="0"/>
                <a:cs typeface="Times New Roman" pitchFamily="18" charset="0"/>
              </a:rPr>
              <a:t>описание ошибки;</a:t>
            </a:r>
            <a:endParaRPr lang="ru-RU" sz="1400" dirty="0">
              <a:latin typeface="Times New Roman" pitchFamily="18" charset="0"/>
              <a:cs typeface="Times New Roman" pitchFamily="18" charset="0"/>
            </a:endParaRPr>
          </a:p>
        </p:txBody>
      </p:sp>
      <p:sp>
        <p:nvSpPr>
          <p:cNvPr id="2" name="Rectangle 1"/>
          <p:cNvSpPr>
            <a:spLocks noChangeArrowheads="1"/>
          </p:cNvSpPr>
          <p:nvPr/>
        </p:nvSpPr>
        <p:spPr bwMode="auto">
          <a:xfrm>
            <a:off x="899592" y="2943962"/>
            <a:ext cx="8028384" cy="523220"/>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R="0" lvl="0"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сумма корректировки по каждой статье отчетности за каждый из предшествующих годов, для которых в отчетности раскрываются сравнительные показатели;</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6" name="Rectangle 2"/>
          <p:cNvSpPr>
            <a:spLocks noChangeArrowheads="1"/>
          </p:cNvSpPr>
          <p:nvPr/>
        </p:nvSpPr>
        <p:spPr bwMode="auto">
          <a:xfrm>
            <a:off x="974284" y="3968255"/>
            <a:ext cx="7560840" cy="523220"/>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R="0" lvl="0"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общая сумма корректировки на начало самого раннего из предшествующих годов, для которого в отчетности раскрываются сравнительные показатели;</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Прямоугольник 9"/>
          <p:cNvSpPr/>
          <p:nvPr/>
        </p:nvSpPr>
        <p:spPr>
          <a:xfrm>
            <a:off x="974284" y="4932000"/>
            <a:ext cx="7848872" cy="738664"/>
          </a:xfrm>
          <a:prstGeom prst="rect">
            <a:avLst/>
          </a:prstGeom>
        </p:spPr>
        <p:style>
          <a:lnRef idx="2">
            <a:schemeClr val="accent3"/>
          </a:lnRef>
          <a:fillRef idx="1">
            <a:schemeClr val="lt1"/>
          </a:fillRef>
          <a:effectRef idx="0">
            <a:schemeClr val="accent3"/>
          </a:effectRef>
          <a:fontRef idx="minor">
            <a:schemeClr val="dk1"/>
          </a:fontRef>
        </p:style>
        <p:txBody>
          <a:bodyPr wrap="square">
            <a:spAutoFit/>
          </a:bodyPr>
          <a:lstStyle/>
          <a:p>
            <a:r>
              <a:rPr lang="ru-RU" sz="1400" dirty="0" smtClean="0">
                <a:latin typeface="Times New Roman" pitchFamily="18" charset="0"/>
                <a:cs typeface="Times New Roman" pitchFamily="18" charset="0"/>
              </a:rPr>
              <a:t>описание причин, по которым корректировка сравнительных показателей отчетности за один или несколько предшествующих годов не представляется возможным, а также описание способа отражения исправления ошибки с указанием периода, в котором отражены исправления.</a:t>
            </a:r>
            <a:endParaRPr lang="ru-RU" sz="1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1"/>
          <p:cNvSpPr>
            <a:spLocks noChangeArrowheads="1"/>
          </p:cNvSpPr>
          <p:nvPr/>
        </p:nvSpPr>
        <p:spPr bwMode="auto">
          <a:xfrm>
            <a:off x="323528" y="1068706"/>
            <a:ext cx="8640960" cy="1600438"/>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450850" algn="just"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В целях обособления операций, связанных с исправлением ошибки прошлых лет, Инструкцией N 157н, Инструкцией по применению Плана счетов бюджетного учета, утвержденной приказом Министерства финансов Российской Федерации от 06.12.2010 N 162н, Инструкцией по применению Плана счетов бухгалтерского учета бюджетных учреждений, утвержденной приказом Министерства финансов Российской Федерации от 16.12.2010 N 174н и Инструкцией по применению Плана счетов бухгалтерского учета автономных учреждений, утвержденной приказом Министерства финансов Российской Федерации от 23.12.2010 N 183н, предусмотрены соответствующие счета бухгалтерского учета: </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38914" name="Rectangle 2"/>
          <p:cNvSpPr>
            <a:spLocks noChangeArrowheads="1"/>
          </p:cNvSpPr>
          <p:nvPr/>
        </p:nvSpPr>
        <p:spPr bwMode="auto">
          <a:xfrm>
            <a:off x="395536" y="3267965"/>
            <a:ext cx="8568952" cy="2585323"/>
          </a:xfrm>
          <a:prstGeom prst="rect">
            <a:avLst/>
          </a:prstGeom>
          <a:ln>
            <a:headEnd/>
            <a:tailEnd/>
          </a:ln>
          <a:effectLst>
            <a:glow rad="228600">
              <a:schemeClr val="accent3">
                <a:satMod val="175000"/>
                <a:alpha val="40000"/>
              </a:schemeClr>
            </a:glow>
            <a:outerShdw blurRad="40000" dist="20000" dir="5400000" rotWithShape="0">
              <a:srgbClr val="000000">
                <a:alpha val="38000"/>
              </a:srgbClr>
            </a:outerShdw>
          </a:effec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450850" algn="l"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- 040118000 "Доходы финансового года, предшествующего отчетному", </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- 040119000 "Доходы прошлых финансовых лет", </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- 040128000 "Расходы финансового года, предшествующего отчетному", </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- 040129000 "Расходы прошлых финансовых лет", </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- 030484000 "Консолидируемые расчеты года, предшествующие отчетному", </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- 030494000 "Консолидируемые расчеты года иных прошлых лет", </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- 030486000 "Иные расчеты года, предшествующего отчетному", </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- 030496000 "Иные расчеты прошлых лет".</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568" y="1124744"/>
            <a:ext cx="7920880" cy="664797"/>
          </a:xfrm>
          <a:prstGeom prst="rect">
            <a:avLst/>
          </a:prstGeom>
        </p:spPr>
        <p:txBody>
          <a:bodyPr wrap="square">
            <a:spAutoFit/>
          </a:bodyPr>
          <a:lstStyle/>
          <a:p>
            <a:pPr algn="just"/>
            <a:r>
              <a:rPr lang="ru-RU" dirty="0" smtClean="0"/>
              <a:t>                   </a:t>
            </a:r>
          </a:p>
          <a:p>
            <a:pPr algn="just">
              <a:lnSpc>
                <a:spcPct val="120000"/>
              </a:lnSpc>
            </a:pPr>
            <a:endParaRPr lang="ru-RU" sz="1600" dirty="0"/>
          </a:p>
        </p:txBody>
      </p:sp>
      <p:graphicFrame>
        <p:nvGraphicFramePr>
          <p:cNvPr id="7" name="Таблица 6"/>
          <p:cNvGraphicFramePr>
            <a:graphicFrameLocks noGrp="1"/>
          </p:cNvGraphicFramePr>
          <p:nvPr>
            <p:extLst>
              <p:ext uri="{D42A27DB-BD31-4B8C-83A1-F6EECF244321}">
                <p14:modId xmlns="" xmlns:p14="http://schemas.microsoft.com/office/powerpoint/2010/main" val="126263828"/>
              </p:ext>
            </p:extLst>
          </p:nvPr>
        </p:nvGraphicFramePr>
        <p:xfrm>
          <a:off x="539552" y="1268760"/>
          <a:ext cx="8208118" cy="5473318"/>
        </p:xfrm>
        <a:graphic>
          <a:graphicData uri="http://schemas.openxmlformats.org/drawingml/2006/table">
            <a:tbl>
              <a:tblPr/>
              <a:tblGrid>
                <a:gridCol w="2375470"/>
                <a:gridCol w="5832648"/>
              </a:tblGrid>
              <a:tr h="328654">
                <a:tc>
                  <a:txBody>
                    <a:bodyPr/>
                    <a:lstStyle/>
                    <a:p>
                      <a:pPr algn="ctr">
                        <a:lnSpc>
                          <a:spcPct val="115000"/>
                        </a:lnSpc>
                        <a:spcAft>
                          <a:spcPts val="0"/>
                        </a:spcAft>
                      </a:pPr>
                      <a:r>
                        <a:rPr lang="ru-RU" sz="1400" b="0" dirty="0">
                          <a:solidFill>
                            <a:srgbClr val="000000"/>
                          </a:solidFill>
                          <a:latin typeface="Times New Roman"/>
                          <a:ea typeface="Calibri"/>
                          <a:cs typeface="Times New Roman"/>
                        </a:rPr>
                        <a:t>Термин</a:t>
                      </a:r>
                      <a:endParaRPr lang="ru-RU" sz="1400" b="0" dirty="0">
                        <a:latin typeface="Calibri"/>
                        <a:ea typeface="Calibri"/>
                        <a:cs typeface="Times New Roman"/>
                      </a:endParaRPr>
                    </a:p>
                  </a:txBody>
                  <a:tcPr marL="25955" marR="25955" marT="42700" marB="427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400" b="0" dirty="0">
                          <a:solidFill>
                            <a:srgbClr val="000000"/>
                          </a:solidFill>
                          <a:latin typeface="Times New Roman"/>
                          <a:ea typeface="Calibri"/>
                          <a:cs typeface="Times New Roman"/>
                        </a:rPr>
                        <a:t>Значение</a:t>
                      </a:r>
                      <a:endParaRPr lang="ru-RU" sz="1400" b="0" dirty="0">
                        <a:latin typeface="Calibri"/>
                        <a:ea typeface="Calibri"/>
                        <a:cs typeface="Times New Roman"/>
                      </a:endParaRPr>
                    </a:p>
                  </a:txBody>
                  <a:tcPr marL="25955" marR="25955" marT="42700" marB="427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7624">
                <a:tc>
                  <a:txBody>
                    <a:bodyPr/>
                    <a:lstStyle/>
                    <a:p>
                      <a:pPr>
                        <a:lnSpc>
                          <a:spcPct val="115000"/>
                        </a:lnSpc>
                        <a:spcAft>
                          <a:spcPts val="0"/>
                        </a:spcAft>
                      </a:pPr>
                      <a:r>
                        <a:rPr lang="ru-RU" sz="1300" b="0" dirty="0" smtClean="0">
                          <a:solidFill>
                            <a:srgbClr val="000000"/>
                          </a:solidFill>
                          <a:latin typeface="Times New Roman"/>
                          <a:ea typeface="Calibri"/>
                          <a:cs typeface="Times New Roman"/>
                        </a:rPr>
                        <a:t> Перспективное </a:t>
                      </a:r>
                      <a:r>
                        <a:rPr lang="ru-RU" sz="1300" b="0" dirty="0">
                          <a:solidFill>
                            <a:srgbClr val="000000"/>
                          </a:solidFill>
                          <a:latin typeface="Times New Roman"/>
                          <a:ea typeface="Calibri"/>
                          <a:cs typeface="Times New Roman"/>
                        </a:rPr>
                        <a:t>применение измененной учетной политики</a:t>
                      </a:r>
                      <a:endParaRPr lang="ru-RU" sz="1300" b="0" dirty="0">
                        <a:latin typeface="Calibri"/>
                        <a:ea typeface="Calibri"/>
                        <a:cs typeface="Times New Roman"/>
                      </a:endParaRPr>
                    </a:p>
                  </a:txBody>
                  <a:tcPr marL="25955" marR="25955" marT="42700" marB="427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300" b="0" dirty="0">
                          <a:solidFill>
                            <a:srgbClr val="000000"/>
                          </a:solidFill>
                          <a:latin typeface="Times New Roman"/>
                          <a:ea typeface="Calibri"/>
                          <a:cs typeface="Times New Roman"/>
                        </a:rPr>
                        <a:t>Применение измененной учетной политики к фактам хозяйственной жизни, возникающим после даты соответствующего изменения учетной политики</a:t>
                      </a:r>
                      <a:endParaRPr lang="ru-RU" sz="1300" b="0" dirty="0">
                        <a:latin typeface="Calibri"/>
                        <a:ea typeface="Calibri"/>
                        <a:cs typeface="Times New Roman"/>
                      </a:endParaRPr>
                    </a:p>
                  </a:txBody>
                  <a:tcPr marL="25955" marR="25955" marT="42700" marB="427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64008">
                <a:tc>
                  <a:txBody>
                    <a:bodyPr/>
                    <a:lstStyle/>
                    <a:p>
                      <a:pPr>
                        <a:lnSpc>
                          <a:spcPct val="115000"/>
                        </a:lnSpc>
                        <a:spcAft>
                          <a:spcPts val="0"/>
                        </a:spcAft>
                      </a:pPr>
                      <a:r>
                        <a:rPr lang="ru-RU" sz="1300" b="0" dirty="0" smtClean="0">
                          <a:solidFill>
                            <a:srgbClr val="000000"/>
                          </a:solidFill>
                          <a:latin typeface="Times New Roman"/>
                          <a:ea typeface="Calibri"/>
                          <a:cs typeface="Times New Roman"/>
                        </a:rPr>
                        <a:t>Ретроспективное применение измененной учетной политики</a:t>
                      </a:r>
                      <a:endParaRPr lang="ru-RU" sz="1300" b="0" dirty="0">
                        <a:latin typeface="Calibri"/>
                        <a:ea typeface="Calibri"/>
                        <a:cs typeface="Times New Roman"/>
                      </a:endParaRPr>
                    </a:p>
                  </a:txBody>
                  <a:tcPr marL="25955" marR="25955" marT="42700" marB="427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indent="0" algn="just">
                        <a:lnSpc>
                          <a:spcPct val="115000"/>
                        </a:lnSpc>
                        <a:spcAft>
                          <a:spcPts val="0"/>
                        </a:spcAft>
                      </a:pPr>
                      <a:r>
                        <a:rPr lang="ru-RU" sz="1300" b="0" dirty="0">
                          <a:solidFill>
                            <a:srgbClr val="000000"/>
                          </a:solidFill>
                          <a:latin typeface="Times New Roman"/>
                          <a:ea typeface="Calibri"/>
                          <a:cs typeface="Times New Roman"/>
                        </a:rPr>
                        <a:t>Применение измененной учетной политики к фактам хозяйственной жизни таким образом, как если бы измененная учетная политика применялась с момента возникновения соответствующего факта хозяйственной жизни</a:t>
                      </a:r>
                      <a:endParaRPr lang="ru-RU" sz="1300" b="0" dirty="0">
                        <a:latin typeface="Calibri"/>
                        <a:ea typeface="Calibri"/>
                        <a:cs typeface="Times New Roman"/>
                      </a:endParaRPr>
                    </a:p>
                  </a:txBody>
                  <a:tcPr marL="25955" marR="25955" marT="42700" marB="427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0392">
                <a:tc>
                  <a:txBody>
                    <a:bodyPr/>
                    <a:lstStyle/>
                    <a:p>
                      <a:pPr>
                        <a:lnSpc>
                          <a:spcPct val="115000"/>
                        </a:lnSpc>
                        <a:spcAft>
                          <a:spcPts val="0"/>
                        </a:spcAft>
                      </a:pPr>
                      <a:r>
                        <a:rPr lang="ru-RU" sz="1300" b="0" dirty="0">
                          <a:solidFill>
                            <a:srgbClr val="000000"/>
                          </a:solidFill>
                          <a:latin typeface="Times New Roman"/>
                          <a:ea typeface="Calibri"/>
                          <a:cs typeface="Times New Roman"/>
                        </a:rPr>
                        <a:t>Оценочное значение </a:t>
                      </a:r>
                      <a:endParaRPr lang="ru-RU" sz="1300" b="0" dirty="0">
                        <a:latin typeface="Calibri"/>
                        <a:ea typeface="Calibri"/>
                        <a:cs typeface="Times New Roman"/>
                      </a:endParaRPr>
                    </a:p>
                  </a:txBody>
                  <a:tcPr marL="25955" marR="25955" marT="42700" marB="427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300" b="0" dirty="0">
                          <a:solidFill>
                            <a:srgbClr val="000000"/>
                          </a:solidFill>
                          <a:latin typeface="Times New Roman"/>
                          <a:ea typeface="Calibri"/>
                          <a:cs typeface="Times New Roman"/>
                        </a:rPr>
                        <a:t>Рассчитанное или приблизительно определенное значение какого-либо показателя, необходимого для ведения бухгалтерского учета и (или) отражаемого в бухгалтерской (финансовой) отчетности, при отсутствии точного способа его определения</a:t>
                      </a:r>
                      <a:endParaRPr lang="ru-RU" sz="1300" b="0" dirty="0">
                        <a:latin typeface="Calibri"/>
                        <a:ea typeface="Calibri"/>
                        <a:cs typeface="Times New Roman"/>
                      </a:endParaRPr>
                    </a:p>
                  </a:txBody>
                  <a:tcPr marL="25955" marR="25955" marT="42700" marB="427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0392">
                <a:tc>
                  <a:txBody>
                    <a:bodyPr/>
                    <a:lstStyle/>
                    <a:p>
                      <a:pPr>
                        <a:lnSpc>
                          <a:spcPct val="115000"/>
                        </a:lnSpc>
                        <a:spcAft>
                          <a:spcPts val="0"/>
                        </a:spcAft>
                      </a:pPr>
                      <a:r>
                        <a:rPr lang="ru-RU" sz="1300" b="0" dirty="0">
                          <a:solidFill>
                            <a:srgbClr val="000000"/>
                          </a:solidFill>
                          <a:latin typeface="Times New Roman"/>
                          <a:ea typeface="Calibri"/>
                          <a:cs typeface="Times New Roman"/>
                        </a:rPr>
                        <a:t>Перспективное признание результатов изменения оценочного значения</a:t>
                      </a:r>
                      <a:endParaRPr lang="ru-RU" sz="1300" b="0" dirty="0">
                        <a:latin typeface="Calibri"/>
                        <a:ea typeface="Calibri"/>
                        <a:cs typeface="Times New Roman"/>
                      </a:endParaRPr>
                    </a:p>
                  </a:txBody>
                  <a:tcPr marL="25955" marR="25955" marT="42700" marB="427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300" b="0" dirty="0">
                          <a:solidFill>
                            <a:srgbClr val="000000"/>
                          </a:solidFill>
                          <a:latin typeface="Times New Roman"/>
                          <a:ea typeface="Calibri"/>
                          <a:cs typeface="Times New Roman"/>
                        </a:rPr>
                        <a:t>Признание результатов изменения оценочного значения в бухгалтерском учете и отражение их в отчетности в том отчетном периоде, в котором произошло изменение, и в будущих отчетных периодах, на которые указанное изменение оказывает влияние</a:t>
                      </a:r>
                      <a:endParaRPr lang="ru-RU" sz="1300" b="0" dirty="0">
                        <a:latin typeface="Calibri"/>
                        <a:ea typeface="Calibri"/>
                        <a:cs typeface="Times New Roman"/>
                      </a:endParaRPr>
                    </a:p>
                  </a:txBody>
                  <a:tcPr marL="25955" marR="25955" marT="42700" marB="427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64008">
                <a:tc>
                  <a:txBody>
                    <a:bodyPr/>
                    <a:lstStyle/>
                    <a:p>
                      <a:pPr>
                        <a:lnSpc>
                          <a:spcPct val="115000"/>
                        </a:lnSpc>
                        <a:spcAft>
                          <a:spcPts val="0"/>
                        </a:spcAft>
                      </a:pPr>
                      <a:r>
                        <a:rPr lang="ru-RU" sz="1300" b="0" dirty="0">
                          <a:solidFill>
                            <a:srgbClr val="000000"/>
                          </a:solidFill>
                          <a:latin typeface="Times New Roman"/>
                          <a:ea typeface="Calibri"/>
                          <a:cs typeface="Times New Roman"/>
                        </a:rPr>
                        <a:t>Ретроспективный пересчет бухгалтерской (финансовой) отчетности</a:t>
                      </a:r>
                      <a:endParaRPr lang="ru-RU" sz="1300" b="0" dirty="0">
                        <a:latin typeface="Calibri"/>
                        <a:ea typeface="Calibri"/>
                        <a:cs typeface="Times New Roman"/>
                      </a:endParaRPr>
                    </a:p>
                  </a:txBody>
                  <a:tcPr marL="25955" marR="25955" marT="42700" marB="427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300" b="0" dirty="0">
                          <a:solidFill>
                            <a:srgbClr val="000000"/>
                          </a:solidFill>
                          <a:latin typeface="Times New Roman"/>
                          <a:ea typeface="Calibri"/>
                          <a:cs typeface="Times New Roman"/>
                        </a:rPr>
                        <a:t>Исправление ошибки предшествующего года (годов) путем корректировки сравнительных показателей отчетности за предшествующий год (годы) таким образом, как если бы ошибка не была допущена</a:t>
                      </a:r>
                      <a:endParaRPr lang="ru-RU" sz="1300" b="0" dirty="0">
                        <a:latin typeface="Calibri"/>
                        <a:ea typeface="Calibri"/>
                        <a:cs typeface="Times New Roman"/>
                      </a:endParaRPr>
                    </a:p>
                  </a:txBody>
                  <a:tcPr marL="25955" marR="25955" marT="42700" marB="427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70146">
                <a:tc>
                  <a:txBody>
                    <a:bodyPr/>
                    <a:lstStyle/>
                    <a:p>
                      <a:pPr>
                        <a:lnSpc>
                          <a:spcPct val="115000"/>
                        </a:lnSpc>
                        <a:spcAft>
                          <a:spcPts val="0"/>
                        </a:spcAft>
                      </a:pPr>
                      <a:r>
                        <a:rPr lang="ru-RU" sz="1300" b="0" dirty="0">
                          <a:solidFill>
                            <a:srgbClr val="000000"/>
                          </a:solidFill>
                          <a:latin typeface="Times New Roman"/>
                          <a:ea typeface="Calibri"/>
                          <a:cs typeface="Times New Roman"/>
                        </a:rPr>
                        <a:t>Предельная дата представления отчетности</a:t>
                      </a:r>
                      <a:endParaRPr lang="ru-RU" sz="1300" b="0" dirty="0">
                        <a:latin typeface="Calibri"/>
                        <a:ea typeface="Calibri"/>
                        <a:cs typeface="Times New Roman"/>
                      </a:endParaRPr>
                    </a:p>
                  </a:txBody>
                  <a:tcPr marL="25955" marR="25955" marT="42700" marB="427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300" b="0" dirty="0">
                          <a:solidFill>
                            <a:srgbClr val="000000"/>
                          </a:solidFill>
                          <a:latin typeface="Times New Roman"/>
                          <a:ea typeface="Calibri"/>
                          <a:cs typeface="Times New Roman"/>
                        </a:rPr>
                        <a:t>Последний рабочий день срока направления отчетности субъекту консолидированной отчетности или органу, уполномоченному принимать отчетность, установленного субъектом консолидированной отчетности в целях организации формирования им консолидированной отчетности</a:t>
                      </a:r>
                      <a:endParaRPr lang="ru-RU" sz="1300" b="0" dirty="0">
                        <a:latin typeface="Calibri"/>
                        <a:ea typeface="Calibri"/>
                        <a:cs typeface="Times New Roman"/>
                      </a:endParaRPr>
                    </a:p>
                  </a:txBody>
                  <a:tcPr marL="25955" marR="25955" marT="42700" marB="427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12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Arial" pitchFamily="34" charset="0"/>
                <a:cs typeface="Arial" pitchFamily="34" charset="0"/>
              </a:rPr>
              <a:t/>
            </a:r>
            <a:br>
              <a:rPr kumimoji="0" lang="ru-RU" sz="1800" b="0" i="0" u="none" strike="noStrike" cap="none" normalizeH="0" baseline="0" smtClean="0">
                <a:ln>
                  <a:noFill/>
                </a:ln>
                <a:solidFill>
                  <a:schemeClr val="tx1"/>
                </a:solidFill>
                <a:effectLst/>
                <a:latin typeface="Arial" pitchFamily="34" charset="0"/>
                <a:cs typeface="Arial" pitchFamily="34" charset="0"/>
              </a:rPr>
            </a:b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5125" name="Rectangle 5"/>
          <p:cNvSpPr>
            <a:spLocks noChangeArrowheads="1"/>
          </p:cNvSpPr>
          <p:nvPr/>
        </p:nvSpPr>
        <p:spPr bwMode="auto">
          <a:xfrm>
            <a:off x="0" y="0"/>
            <a:ext cx="3017838" cy="7938"/>
          </a:xfrm>
          <a:prstGeom prst="rect">
            <a:avLst/>
          </a:prstGeom>
          <a:solidFill>
            <a:srgbClr val="000000"/>
          </a:solidFill>
          <a:ln w="9525">
            <a:solidFill>
              <a:schemeClr val="tx1"/>
            </a:solid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12" name="Прямоугольник 11"/>
          <p:cNvSpPr/>
          <p:nvPr/>
        </p:nvSpPr>
        <p:spPr>
          <a:xfrm>
            <a:off x="251520" y="1124745"/>
            <a:ext cx="8640960" cy="338554"/>
          </a:xfrm>
          <a:prstGeom prst="rect">
            <a:avLst/>
          </a:prstGeom>
        </p:spPr>
        <p:txBody>
          <a:bodyPr wrap="square">
            <a:spAutoFit/>
          </a:bodyPr>
          <a:lstStyle/>
          <a:p>
            <a:pPr algn="ctr"/>
            <a:r>
              <a:rPr lang="ru-RU" sz="1600" b="1" dirty="0" smtClean="0">
                <a:latin typeface="Times New Roman" pitchFamily="18" charset="0"/>
                <a:cs typeface="Times New Roman" pitchFamily="18" charset="0"/>
              </a:rPr>
              <a:t>       </a:t>
            </a:r>
            <a:endParaRPr lang="ru-RU" sz="1600" dirty="0">
              <a:latin typeface="Times New Roman" pitchFamily="18" charset="0"/>
              <a:cs typeface="Times New Roman" pitchFamily="18" charset="0"/>
            </a:endParaRPr>
          </a:p>
        </p:txBody>
      </p:sp>
      <p:sp>
        <p:nvSpPr>
          <p:cNvPr id="9" name="Прямоугольник 8"/>
          <p:cNvSpPr/>
          <p:nvPr/>
        </p:nvSpPr>
        <p:spPr>
          <a:xfrm>
            <a:off x="557554" y="980727"/>
            <a:ext cx="8172908" cy="313295"/>
          </a:xfrm>
          <a:prstGeom prst="rect">
            <a:avLst/>
          </a:prstGeom>
          <a:solidFill>
            <a:schemeClr val="accent1">
              <a:lumMod val="40000"/>
              <a:lumOff val="60000"/>
            </a:schemeClr>
          </a:solidFill>
          <a:ln>
            <a:solidFill>
              <a:srgbClr val="D7270F"/>
            </a:solid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1500" b="1" dirty="0" smtClean="0">
                <a:solidFill>
                  <a:schemeClr val="tx1"/>
                </a:solidFill>
                <a:latin typeface="Times New Roman" pitchFamily="18" charset="0"/>
                <a:cs typeface="Times New Roman" pitchFamily="18" charset="0"/>
              </a:rPr>
              <a:t>            Терминология  Федерального  стандарта бухгалтерского учета Учетная политика </a:t>
            </a:r>
          </a:p>
        </p:txBody>
      </p:sp>
    </p:spTree>
    <p:extLst>
      <p:ext uri="{BB962C8B-B14F-4D97-AF65-F5344CB8AC3E}">
        <p14:creationId xmlns="" xmlns:p14="http://schemas.microsoft.com/office/powerpoint/2010/main" val="33093810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rot="10800000" flipV="1">
            <a:off x="503040" y="1014446"/>
            <a:ext cx="8352928" cy="648072"/>
          </a:xfrm>
        </p:spPr>
        <p:txBody>
          <a:bodyPr>
            <a:noAutofit/>
          </a:bodyPr>
          <a:lstStyle/>
          <a:p>
            <a:r>
              <a:rPr lang="ru-RU" sz="1800" dirty="0" smtClean="0"/>
              <a:t/>
            </a:r>
            <a:br>
              <a:rPr lang="ru-RU" sz="1800" dirty="0" smtClean="0"/>
            </a:br>
            <a:endParaRPr lang="ru-RU" sz="1600" dirty="0">
              <a:latin typeface="Times New Roman" pitchFamily="18" charset="0"/>
              <a:cs typeface="Times New Roman" pitchFamily="18" charset="0"/>
            </a:endParaRPr>
          </a:p>
        </p:txBody>
      </p:sp>
      <p:sp>
        <p:nvSpPr>
          <p:cNvPr id="5" name="Прямоугольник 4"/>
          <p:cNvSpPr/>
          <p:nvPr/>
        </p:nvSpPr>
        <p:spPr>
          <a:xfrm>
            <a:off x="739696" y="3709869"/>
            <a:ext cx="7864752" cy="3262432"/>
          </a:xfrm>
          <a:prstGeom prst="rect">
            <a:avLst/>
          </a:prstGeom>
        </p:spPr>
        <p:txBody>
          <a:bodyPr wrap="square">
            <a:spAutoFit/>
          </a:bodyPr>
          <a:lstStyle/>
          <a:p>
            <a:pPr marL="342900" indent="-342900" algn="just">
              <a:buAutoNum type="arabicPeriod"/>
            </a:pPr>
            <a:r>
              <a:rPr lang="ru-RU" sz="1400" dirty="0" smtClean="0">
                <a:latin typeface="Times New Roman" pitchFamily="18" charset="0"/>
                <a:cs typeface="Times New Roman" pitchFamily="18" charset="0"/>
              </a:rPr>
              <a:t>Субъект учета при составлении учетной политики должен учитывать особенности своей структуры, отраслевые и иные особенности деятельности, выполняемые им в соответствии с законодательством РФ полномочия и (или) функции и руководствоваться:</a:t>
            </a:r>
          </a:p>
          <a:p>
            <a:pPr marL="342900" indent="-342900" algn="just"/>
            <a:r>
              <a:rPr lang="ru-RU" sz="1400" dirty="0" smtClean="0">
                <a:latin typeface="Times New Roman" pitchFamily="18" charset="0"/>
                <a:cs typeface="Times New Roman" pitchFamily="18" charset="0"/>
              </a:rPr>
              <a:t>      - законодательством РФ;</a:t>
            </a:r>
          </a:p>
          <a:p>
            <a:pPr algn="just"/>
            <a:r>
              <a:rPr lang="ru-RU" sz="1400" dirty="0" smtClean="0">
                <a:latin typeface="Times New Roman" pitchFamily="18" charset="0"/>
                <a:cs typeface="Times New Roman" pitchFamily="18" charset="0"/>
              </a:rPr>
              <a:t>     </a:t>
            </a:r>
            <a:r>
              <a:rPr lang="ru-RU" sz="1400" b="1" dirty="0" smtClean="0">
                <a:latin typeface="Times New Roman" pitchFamily="18" charset="0"/>
                <a:cs typeface="Times New Roman" pitchFamily="18" charset="0"/>
              </a:rPr>
              <a:t> - </a:t>
            </a:r>
            <a:r>
              <a:rPr lang="ru-RU" sz="1400" dirty="0" smtClean="0">
                <a:latin typeface="Times New Roman" pitchFamily="18" charset="0"/>
                <a:cs typeface="Times New Roman" pitchFamily="18" charset="0"/>
              </a:rPr>
              <a:t>Федеральным стандартом бухгалтерского учета "Учетная политика";</a:t>
            </a:r>
          </a:p>
          <a:p>
            <a:pPr algn="just"/>
            <a:r>
              <a:rPr lang="ru-RU" sz="1400" dirty="0" smtClean="0">
                <a:latin typeface="Times New Roman" pitchFamily="18" charset="0"/>
                <a:cs typeface="Times New Roman" pitchFamily="18" charset="0"/>
              </a:rPr>
              <a:t>     </a:t>
            </a:r>
            <a:r>
              <a:rPr lang="ru-RU" sz="1400" b="1" dirty="0" smtClean="0">
                <a:latin typeface="Times New Roman" pitchFamily="18" charset="0"/>
                <a:cs typeface="Times New Roman" pitchFamily="18" charset="0"/>
              </a:rPr>
              <a:t>-</a:t>
            </a:r>
            <a:r>
              <a:rPr lang="ru-RU" sz="1400" dirty="0" smtClean="0">
                <a:latin typeface="Times New Roman" pitchFamily="18" charset="0"/>
                <a:cs typeface="Times New Roman" pitchFamily="18" charset="0"/>
              </a:rPr>
              <a:t> иными нормативными правовыми актами, регулирующими ведение бухгалтерского         учета и составление бухгалтерской (финансовой) отчетности;</a:t>
            </a:r>
          </a:p>
          <a:p>
            <a:pPr algn="just"/>
            <a:r>
              <a:rPr lang="ru-RU" sz="1400" dirty="0" smtClean="0">
                <a:latin typeface="Times New Roman" pitchFamily="18" charset="0"/>
                <a:cs typeface="Times New Roman" pitchFamily="18" charset="0"/>
              </a:rPr>
              <a:t> </a:t>
            </a:r>
            <a:r>
              <a:rPr lang="ru-RU" sz="1400" b="1" dirty="0" smtClean="0">
                <a:latin typeface="Times New Roman" pitchFamily="18" charset="0"/>
                <a:cs typeface="Times New Roman" pitchFamily="18" charset="0"/>
              </a:rPr>
              <a:t> - </a:t>
            </a:r>
            <a:r>
              <a:rPr lang="ru-RU" sz="1400" dirty="0" smtClean="0">
                <a:latin typeface="Times New Roman" pitchFamily="18" charset="0"/>
                <a:cs typeface="Times New Roman" pitchFamily="18" charset="0"/>
              </a:rPr>
              <a:t>учетной политикой органа, осуществляющего полномочия и функции. Если положение о том, что учетная политика составляется с учетом особенностей организационной структуры учреждения и, исходя из норм действующего законодательства, ранее было установлено Законом о бухгалтерском учете и Инструкцией N 157н, то требование о составлении учетной политики сообразно учетной политике учредителя введено впервые.</a:t>
            </a:r>
          </a:p>
          <a:p>
            <a:pPr lvl="0" algn="just"/>
            <a:endParaRPr lang="ru-RU" sz="1400" dirty="0" smtClean="0">
              <a:solidFill>
                <a:srgbClr val="000000"/>
              </a:solidFill>
              <a:latin typeface="Times New Roman" pitchFamily="18" charset="0"/>
              <a:ea typeface="Calibri" pitchFamily="34" charset="0"/>
              <a:cs typeface="Times New Roman" pitchFamily="18" charset="0"/>
            </a:endParaRPr>
          </a:p>
          <a:p>
            <a:pPr algn="just"/>
            <a:endParaRPr lang="ru-RU" sz="1200" dirty="0" smtClean="0"/>
          </a:p>
          <a:p>
            <a:pPr algn="just"/>
            <a:endParaRPr lang="ru-RU" sz="1200" dirty="0"/>
          </a:p>
        </p:txBody>
      </p:sp>
      <p:sp>
        <p:nvSpPr>
          <p:cNvPr id="3" name="Прямоугольник 2"/>
          <p:cNvSpPr/>
          <p:nvPr/>
        </p:nvSpPr>
        <p:spPr>
          <a:xfrm>
            <a:off x="755576" y="1556792"/>
            <a:ext cx="7848872" cy="1815882"/>
          </a:xfrm>
          <a:prstGeom prst="rect">
            <a:avLst/>
          </a:prstGeom>
        </p:spPr>
        <p:txBody>
          <a:bodyPr wrap="square">
            <a:spAutoFit/>
          </a:bodyPr>
          <a:lstStyle/>
          <a:p>
            <a:pPr algn="just"/>
            <a:r>
              <a:rPr lang="ru-RU" sz="1400" dirty="0">
                <a:latin typeface="Times New Roman" pitchFamily="18" charset="0"/>
                <a:cs typeface="Times New Roman" pitchFamily="18" charset="0"/>
              </a:rPr>
              <a:t>Учетная политика субъекта учета формируется посредством принятия документов учетной политики. При этом выбор формы оформления вида правовых актов (приказ, приказы, распоряжения, постановления, порядок, и т.д.), а также способ их издания (утверждения) - грифом "Утверждено" либо принятием отдельного акта, находится в компетенции субъекта учета (из условий сложившейся практики делопроизводства).</a:t>
            </a:r>
          </a:p>
          <a:p>
            <a:pPr algn="just"/>
            <a:r>
              <a:rPr lang="ru-RU" sz="1400" dirty="0">
                <a:latin typeface="Times New Roman" pitchFamily="18" charset="0"/>
                <a:cs typeface="Times New Roman" pitchFamily="18" charset="0"/>
              </a:rPr>
              <a:t>При этом допустимо формирование учетной политики как посредством принятия единого правового акта, включающего всю совокупность способов ведения учета, так и посредством принятия отдельных правовых актов, либо включением в отдельные правовые акты </a:t>
            </a:r>
            <a:r>
              <a:rPr lang="ru-RU" sz="1400" dirty="0" smtClean="0">
                <a:latin typeface="Times New Roman" pitchFamily="18" charset="0"/>
                <a:cs typeface="Times New Roman" pitchFamily="18" charset="0"/>
              </a:rPr>
              <a:t>.</a:t>
            </a:r>
            <a:endParaRPr lang="ru-RU" sz="1400" dirty="0">
              <a:latin typeface="Times New Roman" pitchFamily="18" charset="0"/>
              <a:cs typeface="Times New Roman" pitchFamily="18" charset="0"/>
            </a:endParaRPr>
          </a:p>
        </p:txBody>
      </p:sp>
      <p:sp>
        <p:nvSpPr>
          <p:cNvPr id="4" name="Прямоугольник 3"/>
          <p:cNvSpPr/>
          <p:nvPr/>
        </p:nvSpPr>
        <p:spPr>
          <a:xfrm>
            <a:off x="539552" y="3383722"/>
            <a:ext cx="8208912" cy="307777"/>
          </a:xfrm>
          <a:prstGeom prst="rect">
            <a:avLst/>
          </a:prstGeom>
        </p:spPr>
        <p:txBody>
          <a:bodyPr wrap="square">
            <a:spAutoFit/>
          </a:bodyPr>
          <a:lstStyle/>
          <a:p>
            <a:r>
              <a:rPr lang="ru-RU" sz="1400" dirty="0" smtClean="0">
                <a:latin typeface="Times New Roman" pitchFamily="18" charset="0"/>
                <a:cs typeface="Times New Roman" pitchFamily="18" charset="0"/>
              </a:rPr>
              <a:t>     При </a:t>
            </a:r>
            <a:r>
              <a:rPr lang="ru-RU" sz="1400" dirty="0">
                <a:latin typeface="Times New Roman" pitchFamily="18" charset="0"/>
                <a:cs typeface="Times New Roman" pitchFamily="18" charset="0"/>
              </a:rPr>
              <a:t>формировании учетной политики необходимо соблюдать следующие правила:</a:t>
            </a:r>
          </a:p>
        </p:txBody>
      </p:sp>
      <p:sp>
        <p:nvSpPr>
          <p:cNvPr id="7" name="Скругленный прямоугольник 6"/>
          <p:cNvSpPr/>
          <p:nvPr/>
        </p:nvSpPr>
        <p:spPr>
          <a:xfrm>
            <a:off x="827584" y="1052736"/>
            <a:ext cx="7776864" cy="504056"/>
          </a:xfrm>
          <a:prstGeom prst="roundRect">
            <a:avLst/>
          </a:prstGeom>
          <a:solidFill>
            <a:schemeClr val="tx2">
              <a:lumMod val="40000"/>
              <a:lumOff val="60000"/>
            </a:schemeClr>
          </a:solidFill>
          <a:ln>
            <a:solidFill>
              <a:schemeClr val="accent2">
                <a:lumMod val="20000"/>
                <a:lumOff val="80000"/>
              </a:schemeClr>
            </a:solid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ru-RU" b="1" dirty="0" smtClean="0">
              <a:latin typeface="Times New Roman" pitchFamily="18" charset="0"/>
              <a:cs typeface="Times New Roman" pitchFamily="18" charset="0"/>
            </a:endParaRPr>
          </a:p>
          <a:p>
            <a:pPr algn="ctr"/>
            <a:r>
              <a:rPr lang="ru-RU" sz="1600" b="1" dirty="0" smtClean="0">
                <a:latin typeface="Times New Roman" pitchFamily="18" charset="0"/>
                <a:cs typeface="Times New Roman" pitchFamily="18" charset="0"/>
              </a:rPr>
              <a:t>Формирование </a:t>
            </a:r>
            <a:r>
              <a:rPr lang="ru-RU" sz="1600" b="1" dirty="0">
                <a:latin typeface="Times New Roman" pitchFamily="18" charset="0"/>
                <a:cs typeface="Times New Roman" pitchFamily="18" charset="0"/>
              </a:rPr>
              <a:t>учетной политики и внесение в нее изменений</a:t>
            </a:r>
            <a:r>
              <a:rPr lang="ru-RU" dirty="0">
                <a:latin typeface="Times New Roman" pitchFamily="18" charset="0"/>
                <a:cs typeface="Times New Roman" pitchFamily="18" charset="0"/>
              </a:rPr>
              <a:t/>
            </a:r>
            <a:br>
              <a:rPr lang="ru-RU" dirty="0">
                <a:latin typeface="Times New Roman" pitchFamily="18" charset="0"/>
                <a:cs typeface="Times New Roman" pitchFamily="18" charset="0"/>
              </a:rPr>
            </a:br>
            <a:endParaRPr lang="ru-RU" dirty="0"/>
          </a:p>
        </p:txBody>
      </p:sp>
    </p:spTree>
    <p:extLst>
      <p:ext uri="{BB962C8B-B14F-4D97-AF65-F5344CB8AC3E}">
        <p14:creationId xmlns="" xmlns:p14="http://schemas.microsoft.com/office/powerpoint/2010/main" val="18973653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611560" y="1052736"/>
            <a:ext cx="8064896" cy="2246769"/>
          </a:xfrm>
          <a:prstGeom prst="rect">
            <a:avLst/>
          </a:prstGeom>
        </p:spPr>
        <p:txBody>
          <a:bodyPr wrap="square">
            <a:spAutoFit/>
          </a:bodyPr>
          <a:lstStyle/>
          <a:p>
            <a:pPr lvl="0" algn="just"/>
            <a:r>
              <a:rPr lang="ru-RU" sz="1400" dirty="0" smtClean="0">
                <a:solidFill>
                  <a:srgbClr val="000000"/>
                </a:solidFill>
                <a:latin typeface="Times New Roman" pitchFamily="18" charset="0"/>
                <a:ea typeface="Calibri" pitchFamily="34" charset="0"/>
                <a:cs typeface="Times New Roman" pitchFamily="18" charset="0"/>
              </a:rPr>
              <a:t>2. Учетная политика формируется главным бухгалтером субъекта учета или иным физическим (юридическим) лицом, на которое возложено ведение бухгалтерского учета. То есть если ведение бухгалтерского учета передано сторонней организации, то учетную политику составляют работники сторонней организации (централизованной бухгалтерии), при этом в договоре, заключенном между учреждениями, отражаются особенности организации ведения бухгалтерского учета и (или) составления бухгалтерской (финансовой) отчетности учреждения, передающего функции по ведению бухгалтерского учета и составлению отчетности. Утверждается учетная политика руководителем субъекта учета, даже тогда, когда ведение бухгалтерского учета передано сторонней организации. Как и прежде, учетная политика применяется последовательно из года в год.</a:t>
            </a:r>
          </a:p>
          <a:p>
            <a:pPr algn="just"/>
            <a:endParaRPr lang="ru-RU" sz="1400" dirty="0"/>
          </a:p>
        </p:txBody>
      </p:sp>
      <p:sp>
        <p:nvSpPr>
          <p:cNvPr id="4" name="Прямоугольник 3"/>
          <p:cNvSpPr/>
          <p:nvPr/>
        </p:nvSpPr>
        <p:spPr>
          <a:xfrm>
            <a:off x="647564" y="2996952"/>
            <a:ext cx="7992888" cy="3323987"/>
          </a:xfrm>
          <a:prstGeom prst="rect">
            <a:avLst/>
          </a:prstGeom>
        </p:spPr>
        <p:txBody>
          <a:bodyPr wrap="square">
            <a:spAutoFit/>
          </a:bodyPr>
          <a:lstStyle/>
          <a:p>
            <a:pPr algn="just"/>
            <a:r>
              <a:rPr lang="ru-RU" sz="1400" dirty="0" smtClean="0">
                <a:latin typeface="Times New Roman" pitchFamily="18" charset="0"/>
                <a:cs typeface="Times New Roman" pitchFamily="18" charset="0"/>
              </a:rPr>
              <a:t>3</a:t>
            </a:r>
            <a:r>
              <a:rPr lang="ru-RU" sz="1400" dirty="0">
                <a:latin typeface="Times New Roman" pitchFamily="18" charset="0"/>
                <a:cs typeface="Times New Roman" pitchFamily="18" charset="0"/>
              </a:rPr>
              <a:t>. Документами учетной политики утверждаются:</a:t>
            </a:r>
          </a:p>
          <a:p>
            <a:pPr algn="just"/>
            <a:r>
              <a:rPr lang="ru-RU" sz="1400" dirty="0" smtClean="0"/>
              <a:t>а</a:t>
            </a:r>
            <a:r>
              <a:rPr lang="ru-RU" sz="1400" dirty="0">
                <a:latin typeface="Times New Roman" pitchFamily="18" charset="0"/>
                <a:cs typeface="Times New Roman" pitchFamily="18" charset="0"/>
              </a:rPr>
              <a:t>) методы оценки объектов бухгалтерского учета, порядок признания (постановки на учет), прекращения признания (выбытия из учета) объектов бухгалтерского учета и (или) раскрытия информации о них в бухгалтерской (финансовой) отчетности;</a:t>
            </a:r>
          </a:p>
          <a:p>
            <a:pPr lvl="0" algn="just"/>
            <a:r>
              <a:rPr lang="ru-RU" sz="1400" dirty="0">
                <a:latin typeface="Times New Roman" pitchFamily="18" charset="0"/>
                <a:cs typeface="Times New Roman" pitchFamily="18" charset="0"/>
              </a:rPr>
              <a:t>б) Рабочий план счетов бухгалтерского учета и правила формирования номера счета бухгалтерского учета;</a:t>
            </a:r>
          </a:p>
          <a:p>
            <a:pPr algn="just"/>
            <a:r>
              <a:rPr lang="ru-RU" sz="1400" dirty="0">
                <a:latin typeface="Times New Roman" pitchFamily="18" charset="0"/>
                <a:cs typeface="Times New Roman" pitchFamily="18" charset="0"/>
              </a:rPr>
              <a:t>в) порядок проведения инвентаризации активов, имущества, учитываемого на </a:t>
            </a:r>
            <a:r>
              <a:rPr lang="ru-RU" sz="1400" dirty="0" err="1">
                <a:latin typeface="Times New Roman" pitchFamily="18" charset="0"/>
                <a:cs typeface="Times New Roman" pitchFamily="18" charset="0"/>
              </a:rPr>
              <a:t>забалансовых</a:t>
            </a:r>
            <a:r>
              <a:rPr lang="ru-RU" sz="1400" dirty="0">
                <a:latin typeface="Times New Roman" pitchFamily="18" charset="0"/>
                <a:cs typeface="Times New Roman" pitchFamily="18" charset="0"/>
              </a:rPr>
              <a:t> счетах, обязательств, иных объектов бухгалтерского учета;</a:t>
            </a:r>
          </a:p>
          <a:p>
            <a:pPr algn="just"/>
            <a:r>
              <a:rPr lang="ru-RU" sz="1400" dirty="0">
                <a:solidFill>
                  <a:srgbClr val="000000"/>
                </a:solidFill>
                <a:latin typeface="Times New Roman" pitchFamily="18" charset="0"/>
                <a:ea typeface="Calibri" pitchFamily="34" charset="0"/>
                <a:cs typeface="Times New Roman" pitchFamily="18" charset="0"/>
              </a:rPr>
              <a:t>г) формы первичных (сводных) учетных документов, регистров бухгалтерского учета, иных документов бухгалтерского учета, применяемых для оформления фактов хозяйственной жизни, ведения бухгалтерского учета, по которым законодательством РФ не предусмотрены обязательные для их оформления формы документов;</a:t>
            </a:r>
            <a:r>
              <a:rPr lang="ru-RU" sz="1400" dirty="0">
                <a:latin typeface="Times New Roman" pitchFamily="18" charset="0"/>
                <a:cs typeface="Times New Roman" pitchFamily="18" charset="0"/>
              </a:rPr>
              <a:t> д) правила документооборота и технология обработки учетной информации в учреждении, в том числе порядок взаимодействия структурных подразделений и (или) лиц, ответственных за оформление фактов хозяйственной жизни, по предоставлению первичных учетных документов для ведения бухгалтерского учета</a:t>
            </a:r>
            <a:r>
              <a:rPr lang="ru-RU" sz="1400" dirty="0" smtClean="0">
                <a:latin typeface="Times New Roman" pitchFamily="18" charset="0"/>
                <a:cs typeface="Times New Roman" pitchFamily="18" charset="0"/>
              </a:rPr>
              <a:t>;</a:t>
            </a:r>
            <a:endParaRPr lang="ru-RU" sz="1400" dirty="0">
              <a:latin typeface="Times New Roman" pitchFamily="18" charset="0"/>
              <a:cs typeface="Times New Roman" pitchFamily="18" charset="0"/>
            </a:endParaRPr>
          </a:p>
        </p:txBody>
      </p:sp>
    </p:spTree>
    <p:extLst>
      <p:ext uri="{BB962C8B-B14F-4D97-AF65-F5344CB8AC3E}">
        <p14:creationId xmlns="" xmlns:p14="http://schemas.microsoft.com/office/powerpoint/2010/main" val="23515715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1124743"/>
            <a:ext cx="7992888" cy="2031325"/>
          </a:xfrm>
          <a:prstGeom prst="rect">
            <a:avLst/>
          </a:prstGeom>
        </p:spPr>
        <p:txBody>
          <a:bodyPr wrap="square">
            <a:spAutoFit/>
          </a:bodyPr>
          <a:lstStyle/>
          <a:p>
            <a:pPr algn="just"/>
            <a:r>
              <a:rPr lang="ru-RU" sz="1400" dirty="0">
                <a:latin typeface="Times New Roman" pitchFamily="18" charset="0"/>
                <a:cs typeface="Times New Roman" pitchFamily="18" charset="0"/>
              </a:rPr>
              <a:t>е) правила документооборота, в том числе порядок и сроки передачи первичных (сводных) учетных документов при ведении бухгалтерского учета и (или) составления отчетности централизованной бухгалтерией;</a:t>
            </a:r>
          </a:p>
          <a:p>
            <a:pPr algn="just"/>
            <a:r>
              <a:rPr lang="ru-RU" sz="1400" dirty="0">
                <a:latin typeface="Times New Roman" pitchFamily="18" charset="0"/>
                <a:cs typeface="Times New Roman" pitchFamily="18" charset="0"/>
              </a:rPr>
              <a:t>ж) порядок организации и обеспечения (осуществления) внутреннего контроля;</a:t>
            </a:r>
          </a:p>
          <a:p>
            <a:pPr algn="just"/>
            <a:r>
              <a:rPr lang="ru-RU" sz="1400" dirty="0">
                <a:latin typeface="Times New Roman" pitchFamily="18" charset="0"/>
                <a:cs typeface="Times New Roman" pitchFamily="18" charset="0"/>
              </a:rPr>
              <a:t>з) порядок признания в бухгалтерском учете и раскрытия в отчетности событий после отчетной даты</a:t>
            </a:r>
            <a:r>
              <a:rPr lang="ru-RU" sz="1400" dirty="0" smtClean="0">
                <a:latin typeface="Times New Roman" pitchFamily="18" charset="0"/>
                <a:cs typeface="Times New Roman" pitchFamily="18" charset="0"/>
              </a:rPr>
              <a:t>;</a:t>
            </a:r>
            <a:endParaRPr lang="en-US" sz="1400" dirty="0" smtClean="0">
              <a:latin typeface="Times New Roman" pitchFamily="18" charset="0"/>
              <a:cs typeface="Times New Roman" pitchFamily="18" charset="0"/>
            </a:endParaRPr>
          </a:p>
          <a:p>
            <a:pPr algn="just"/>
            <a:r>
              <a:rPr lang="ru-RU" sz="1400" dirty="0" smtClean="0"/>
              <a:t>и) иные способы ведения бухгалтерского учета, необходимые для организации ведения бухгалтерского учета и формирования отчетности учреждения.</a:t>
            </a:r>
            <a:endParaRPr lang="en-US" sz="1400" dirty="0" smtClean="0">
              <a:latin typeface="Times New Roman" pitchFamily="18" charset="0"/>
              <a:cs typeface="Times New Roman" pitchFamily="18" charset="0"/>
            </a:endParaRPr>
          </a:p>
          <a:p>
            <a:pPr algn="just"/>
            <a:endParaRPr lang="ru-RU" sz="1400" dirty="0">
              <a:latin typeface="Times New Roman" pitchFamily="18" charset="0"/>
              <a:cs typeface="Times New Roman" pitchFamily="18" charset="0"/>
            </a:endParaRPr>
          </a:p>
          <a:p>
            <a:pPr algn="just"/>
            <a:r>
              <a:rPr lang="ru-RU" sz="1400" dirty="0">
                <a:latin typeface="Times New Roman" pitchFamily="18" charset="0"/>
                <a:cs typeface="Times New Roman" pitchFamily="18" charset="0"/>
              </a:rPr>
              <a:t> </a:t>
            </a:r>
          </a:p>
        </p:txBody>
      </p:sp>
      <p:sp>
        <p:nvSpPr>
          <p:cNvPr id="3" name="Прямоугольник 2"/>
          <p:cNvSpPr/>
          <p:nvPr/>
        </p:nvSpPr>
        <p:spPr>
          <a:xfrm>
            <a:off x="611560" y="2276871"/>
            <a:ext cx="7920880" cy="2723823"/>
          </a:xfrm>
          <a:prstGeom prst="rect">
            <a:avLst/>
          </a:prstGeom>
        </p:spPr>
        <p:txBody>
          <a:bodyPr wrap="square">
            <a:spAutoFit/>
          </a:bodyPr>
          <a:lstStyle/>
          <a:p>
            <a:pPr algn="just"/>
            <a:endParaRPr lang="en-US" sz="1500" dirty="0" smtClean="0">
              <a:latin typeface="Times New Roman" pitchFamily="18" charset="0"/>
              <a:cs typeface="Times New Roman" pitchFamily="18" charset="0"/>
            </a:endParaRPr>
          </a:p>
          <a:p>
            <a:pPr algn="just"/>
            <a:endParaRPr lang="en-US" sz="1500" dirty="0" smtClean="0">
              <a:latin typeface="Times New Roman" pitchFamily="18" charset="0"/>
              <a:cs typeface="Times New Roman" pitchFamily="18" charset="0"/>
            </a:endParaRPr>
          </a:p>
          <a:p>
            <a:pPr algn="just"/>
            <a:r>
              <a:rPr lang="ru-RU" sz="1500" dirty="0" smtClean="0">
                <a:latin typeface="Times New Roman" pitchFamily="18" charset="0"/>
                <a:cs typeface="Times New Roman" pitchFamily="18" charset="0"/>
              </a:rPr>
              <a:t>4</a:t>
            </a:r>
            <a:r>
              <a:rPr lang="ru-RU" sz="1500" dirty="0">
                <a:latin typeface="Times New Roman" pitchFamily="18" charset="0"/>
                <a:cs typeface="Times New Roman" pitchFamily="18" charset="0"/>
              </a:rPr>
              <a:t>. </a:t>
            </a:r>
            <a:r>
              <a:rPr lang="ru-RU" sz="1400" dirty="0">
                <a:latin typeface="Times New Roman" pitchFamily="18" charset="0"/>
                <a:cs typeface="Times New Roman" pitchFamily="18" charset="0"/>
              </a:rPr>
              <a:t>Основные положения учетной политики и (или) копии документов учетной политики подлежат публичному раскрытию на официальном сайте субъекта учета (централизованной бухгалтерии) в информационно-телекоммуникационной сети Интернет.  Например, публичное раскрытие может быть реализовано субъектом учета:</a:t>
            </a:r>
          </a:p>
          <a:p>
            <a:pPr algn="just"/>
            <a:r>
              <a:rPr lang="ru-RU" sz="1400" dirty="0">
                <a:latin typeface="Times New Roman" pitchFamily="18" charset="0"/>
                <a:cs typeface="Times New Roman" pitchFamily="18" charset="0"/>
              </a:rPr>
              <a:t>а) размещением обобщенной информации, содержащей основные положения (перечень основных способов ведения учета (особенностей), установленные документами учетной политики, с указанием их реквизитов (без размещения копий самих актов);</a:t>
            </a:r>
          </a:p>
          <a:p>
            <a:pPr algn="just"/>
            <a:r>
              <a:rPr lang="ru-RU" sz="1400" dirty="0">
                <a:latin typeface="Times New Roman" pitchFamily="18" charset="0"/>
                <a:cs typeface="Times New Roman" pitchFamily="18" charset="0"/>
              </a:rPr>
              <a:t>б) размещением копий документов учетной политики;</a:t>
            </a:r>
          </a:p>
          <a:p>
            <a:pPr algn="just"/>
            <a:r>
              <a:rPr lang="ru-RU" sz="1400" dirty="0">
                <a:latin typeface="Times New Roman" pitchFamily="18" charset="0"/>
                <a:cs typeface="Times New Roman" pitchFamily="18" charset="0"/>
              </a:rPr>
              <a:t>в) реализации пунктов "а" и "б" в совокупности.</a:t>
            </a:r>
          </a:p>
          <a:p>
            <a:pPr algn="just"/>
            <a:r>
              <a:rPr lang="ru-RU" sz="1400" dirty="0">
                <a:latin typeface="Times New Roman" pitchFamily="18" charset="0"/>
                <a:cs typeface="Times New Roman" pitchFamily="18" charset="0"/>
              </a:rPr>
              <a:t> </a:t>
            </a:r>
          </a:p>
        </p:txBody>
      </p:sp>
    </p:spTree>
    <p:extLst>
      <p:ext uri="{BB962C8B-B14F-4D97-AF65-F5344CB8AC3E}">
        <p14:creationId xmlns="" xmlns:p14="http://schemas.microsoft.com/office/powerpoint/2010/main" val="595504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кругленный прямоугольник 1"/>
          <p:cNvSpPr/>
          <p:nvPr/>
        </p:nvSpPr>
        <p:spPr>
          <a:xfrm>
            <a:off x="179512" y="1412776"/>
            <a:ext cx="8712968" cy="576064"/>
          </a:xfrm>
          <a:prstGeom prst="roundRect">
            <a:avLst/>
          </a:prstGeom>
          <a:blipFill>
            <a:blip r:embed="rId2" cstate="print"/>
            <a:tile tx="0" ty="0" sx="100000" sy="100000" flip="none" algn="tl"/>
          </a:blip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b="1" dirty="0" smtClean="0">
                <a:solidFill>
                  <a:schemeClr val="tx1"/>
                </a:solidFill>
                <a:latin typeface="Times New Roman" pitchFamily="18" charset="0"/>
                <a:cs typeface="Times New Roman" pitchFamily="18" charset="0"/>
              </a:rPr>
              <a:t>Федеральным стандартом бухгалтерского учета "Учетная политика" предусмотрено всего </a:t>
            </a:r>
            <a:r>
              <a:rPr lang="ru-RU" sz="1600" b="1" u="sng" dirty="0" smtClean="0">
                <a:solidFill>
                  <a:schemeClr val="tx1"/>
                </a:solidFill>
                <a:latin typeface="Times New Roman" pitchFamily="18" charset="0"/>
                <a:cs typeface="Times New Roman" pitchFamily="18" charset="0"/>
              </a:rPr>
              <a:t>три случая</a:t>
            </a:r>
            <a:r>
              <a:rPr lang="ru-RU" sz="1600" b="1" dirty="0" smtClean="0">
                <a:solidFill>
                  <a:schemeClr val="tx1"/>
                </a:solidFill>
                <a:latin typeface="Times New Roman" pitchFamily="18" charset="0"/>
                <a:cs typeface="Times New Roman" pitchFamily="18" charset="0"/>
              </a:rPr>
              <a:t>, когда можно вносить изменения в учетную политику</a:t>
            </a:r>
          </a:p>
        </p:txBody>
      </p:sp>
      <p:sp>
        <p:nvSpPr>
          <p:cNvPr id="7" name="Скругленный прямоугольник 6"/>
          <p:cNvSpPr/>
          <p:nvPr/>
        </p:nvSpPr>
        <p:spPr>
          <a:xfrm>
            <a:off x="179512" y="2852936"/>
            <a:ext cx="4032448" cy="1224136"/>
          </a:xfrm>
          <a:prstGeom prst="roundRect">
            <a:avLst/>
          </a:prstGeom>
          <a:solidFill>
            <a:srgbClr val="CCECFF"/>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tx1"/>
                </a:solidFill>
                <a:latin typeface="Times New Roman" pitchFamily="18" charset="0"/>
                <a:cs typeface="Times New Roman" pitchFamily="18" charset="0"/>
              </a:rPr>
              <a:t>изменение законодательства РФ о бухгалтерском учете, нормативных правовых актов, регулирующих ведение бухгалтерского учета и составление бухгалтерской (финансовой) отчетности</a:t>
            </a:r>
            <a:endParaRPr lang="ru-RU" sz="1400" dirty="0">
              <a:solidFill>
                <a:schemeClr val="tx1"/>
              </a:solidFill>
            </a:endParaRPr>
          </a:p>
        </p:txBody>
      </p:sp>
      <p:sp>
        <p:nvSpPr>
          <p:cNvPr id="13" name="Скругленный прямоугольник 12"/>
          <p:cNvSpPr/>
          <p:nvPr/>
        </p:nvSpPr>
        <p:spPr>
          <a:xfrm>
            <a:off x="4572000" y="2852936"/>
            <a:ext cx="4320480" cy="1224136"/>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tx1"/>
                </a:solidFill>
                <a:latin typeface="Times New Roman" pitchFamily="18" charset="0"/>
                <a:cs typeface="Times New Roman" pitchFamily="18" charset="0"/>
              </a:rPr>
              <a:t>формирование или утверждение субъектом учета новых правил (способов) ведения бухгалтерского учета, применение которых позволит представить в бухгалтерской (финансовой) отчетности релевантную и достоверную информацию</a:t>
            </a:r>
            <a:endParaRPr lang="ru-RU" sz="1400" dirty="0">
              <a:solidFill>
                <a:schemeClr val="tx1"/>
              </a:solidFill>
            </a:endParaRPr>
          </a:p>
        </p:txBody>
      </p:sp>
      <p:sp>
        <p:nvSpPr>
          <p:cNvPr id="19" name="Скругленный прямоугольник 18"/>
          <p:cNvSpPr/>
          <p:nvPr/>
        </p:nvSpPr>
        <p:spPr>
          <a:xfrm>
            <a:off x="1194098" y="4365104"/>
            <a:ext cx="6768752" cy="108012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1400" dirty="0" smtClean="0">
                <a:solidFill>
                  <a:schemeClr val="tx1"/>
                </a:solidFill>
                <a:latin typeface="Times New Roman" pitchFamily="18" charset="0"/>
                <a:cs typeface="Times New Roman" pitchFamily="18" charset="0"/>
              </a:rPr>
              <a:t>существенное изменение условий деятельности субъекта учета, включая его реорганизацию, изменение возложенных на него полномочий и (или) выполняемых им функций.</a:t>
            </a:r>
          </a:p>
        </p:txBody>
      </p:sp>
      <p:sp>
        <p:nvSpPr>
          <p:cNvPr id="20" name="Скругленный прямоугольник 19"/>
          <p:cNvSpPr/>
          <p:nvPr/>
        </p:nvSpPr>
        <p:spPr>
          <a:xfrm>
            <a:off x="395536" y="5661248"/>
            <a:ext cx="8208912" cy="648072"/>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ru-RU" sz="1400" b="1" i="1" dirty="0" smtClean="0">
                <a:solidFill>
                  <a:schemeClr val="tx1"/>
                </a:solidFill>
                <a:latin typeface="Times New Roman" pitchFamily="18" charset="0"/>
                <a:cs typeface="Times New Roman" pitchFamily="18" charset="0"/>
              </a:rPr>
              <a:t>Изменения вносятся с начала года. </a:t>
            </a:r>
          </a:p>
          <a:p>
            <a:pPr algn="ctr"/>
            <a:r>
              <a:rPr lang="ru-RU" sz="1400" b="1" i="1" dirty="0" smtClean="0">
                <a:solidFill>
                  <a:schemeClr val="tx1"/>
                </a:solidFill>
                <a:latin typeface="Times New Roman" pitchFamily="18" charset="0"/>
                <a:cs typeface="Times New Roman" pitchFamily="18" charset="0"/>
              </a:rPr>
              <a:t>Поправки, которые вносятся в течение года, обязательно нужно согласовать с учредителем и соответствующим финансовым органом</a:t>
            </a:r>
            <a:r>
              <a:rPr lang="en-US" sz="1400" b="1" i="1" dirty="0" smtClean="0">
                <a:latin typeface="Times New Roman" pitchFamily="18" charset="0"/>
                <a:cs typeface="Times New Roman" pitchFamily="18" charset="0"/>
              </a:rPr>
              <a:t> </a:t>
            </a:r>
            <a:endParaRPr lang="ru-RU" sz="1400" b="1" i="1" dirty="0"/>
          </a:p>
        </p:txBody>
      </p:sp>
      <p:cxnSp>
        <p:nvCxnSpPr>
          <p:cNvPr id="5" name="Прямая со стрелкой 4"/>
          <p:cNvCxnSpPr/>
          <p:nvPr/>
        </p:nvCxnSpPr>
        <p:spPr>
          <a:xfrm flipH="1">
            <a:off x="2575223" y="2060848"/>
            <a:ext cx="1060673" cy="75552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8" name="Прямая со стрелкой 7"/>
          <p:cNvCxnSpPr/>
          <p:nvPr/>
        </p:nvCxnSpPr>
        <p:spPr>
          <a:xfrm>
            <a:off x="5580112" y="2060848"/>
            <a:ext cx="1008112" cy="75552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0" name="Прямая со стрелкой 9"/>
          <p:cNvCxnSpPr/>
          <p:nvPr/>
        </p:nvCxnSpPr>
        <p:spPr>
          <a:xfrm>
            <a:off x="4427984" y="2060848"/>
            <a:ext cx="0" cy="230425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7" name="Овал 16"/>
          <p:cNvSpPr/>
          <p:nvPr/>
        </p:nvSpPr>
        <p:spPr>
          <a:xfrm>
            <a:off x="2961543" y="2342378"/>
            <a:ext cx="288032" cy="255279"/>
          </a:xfrm>
          <a:prstGeom prst="ellipse">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smtClean="0">
              <a:solidFill>
                <a:schemeClr val="accent5">
                  <a:lumMod val="75000"/>
                </a:schemeClr>
              </a:solidFill>
            </a:endParaRPr>
          </a:p>
          <a:p>
            <a:pPr algn="ctr"/>
            <a:endParaRPr lang="ru-RU" b="1" dirty="0" smtClean="0">
              <a:solidFill>
                <a:schemeClr val="accent5">
                  <a:lumMod val="75000"/>
                </a:schemeClr>
              </a:solidFill>
            </a:endParaRPr>
          </a:p>
          <a:p>
            <a:pPr algn="ctr"/>
            <a:r>
              <a:rPr lang="ru-RU" b="1" dirty="0" smtClean="0">
                <a:solidFill>
                  <a:schemeClr val="accent5">
                    <a:lumMod val="75000"/>
                  </a:schemeClr>
                </a:solidFill>
              </a:rPr>
              <a:t>1</a:t>
            </a:r>
          </a:p>
          <a:p>
            <a:pPr algn="ctr"/>
            <a:endParaRPr lang="ru-RU" b="1" dirty="0" smtClean="0">
              <a:solidFill>
                <a:schemeClr val="accent5">
                  <a:lumMod val="75000"/>
                </a:schemeClr>
              </a:solidFill>
            </a:endParaRPr>
          </a:p>
          <a:p>
            <a:pPr algn="ctr"/>
            <a:endParaRPr lang="ru-RU" b="1" dirty="0">
              <a:solidFill>
                <a:schemeClr val="accent5">
                  <a:lumMod val="75000"/>
                </a:schemeClr>
              </a:solidFill>
            </a:endParaRPr>
          </a:p>
        </p:txBody>
      </p:sp>
      <p:sp>
        <p:nvSpPr>
          <p:cNvPr id="18" name="Овал 17"/>
          <p:cNvSpPr/>
          <p:nvPr/>
        </p:nvSpPr>
        <p:spPr>
          <a:xfrm>
            <a:off x="5934488" y="2344794"/>
            <a:ext cx="299357" cy="255279"/>
          </a:xfrm>
          <a:prstGeom prst="ellipse">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smtClean="0">
              <a:solidFill>
                <a:schemeClr val="accent5">
                  <a:lumMod val="75000"/>
                </a:schemeClr>
              </a:solidFill>
            </a:endParaRPr>
          </a:p>
          <a:p>
            <a:pPr algn="ctr"/>
            <a:endParaRPr lang="ru-RU" b="1" dirty="0" smtClean="0">
              <a:solidFill>
                <a:schemeClr val="accent5">
                  <a:lumMod val="75000"/>
                </a:schemeClr>
              </a:solidFill>
            </a:endParaRPr>
          </a:p>
          <a:p>
            <a:pPr algn="ctr"/>
            <a:r>
              <a:rPr lang="ru-RU" b="1" dirty="0" smtClean="0">
                <a:solidFill>
                  <a:schemeClr val="accent5">
                    <a:lumMod val="75000"/>
                  </a:schemeClr>
                </a:solidFill>
              </a:rPr>
              <a:t>2</a:t>
            </a:r>
          </a:p>
          <a:p>
            <a:pPr algn="ctr"/>
            <a:endParaRPr lang="ru-RU" b="1" dirty="0" smtClean="0">
              <a:solidFill>
                <a:schemeClr val="accent5">
                  <a:lumMod val="75000"/>
                </a:schemeClr>
              </a:solidFill>
            </a:endParaRPr>
          </a:p>
          <a:p>
            <a:pPr algn="ctr"/>
            <a:endParaRPr lang="ru-RU" b="1" dirty="0">
              <a:solidFill>
                <a:schemeClr val="accent5">
                  <a:lumMod val="75000"/>
                </a:schemeClr>
              </a:solidFill>
            </a:endParaRPr>
          </a:p>
        </p:txBody>
      </p:sp>
      <p:sp>
        <p:nvSpPr>
          <p:cNvPr id="21" name="Овал 20"/>
          <p:cNvSpPr/>
          <p:nvPr/>
        </p:nvSpPr>
        <p:spPr>
          <a:xfrm>
            <a:off x="4264593" y="3337364"/>
            <a:ext cx="299357" cy="255279"/>
          </a:xfrm>
          <a:prstGeom prst="ellipse">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smtClean="0">
              <a:solidFill>
                <a:schemeClr val="accent5">
                  <a:lumMod val="75000"/>
                </a:schemeClr>
              </a:solidFill>
            </a:endParaRPr>
          </a:p>
          <a:p>
            <a:pPr algn="ctr"/>
            <a:endParaRPr lang="ru-RU" b="1" dirty="0" smtClean="0">
              <a:solidFill>
                <a:schemeClr val="accent5">
                  <a:lumMod val="75000"/>
                </a:schemeClr>
              </a:solidFill>
            </a:endParaRPr>
          </a:p>
          <a:p>
            <a:pPr algn="ctr"/>
            <a:r>
              <a:rPr lang="ru-RU" b="1" dirty="0" smtClean="0">
                <a:solidFill>
                  <a:schemeClr val="accent5">
                    <a:lumMod val="75000"/>
                  </a:schemeClr>
                </a:solidFill>
              </a:rPr>
              <a:t>3</a:t>
            </a:r>
          </a:p>
          <a:p>
            <a:pPr algn="ctr"/>
            <a:endParaRPr lang="ru-RU" b="1" dirty="0" smtClean="0">
              <a:solidFill>
                <a:schemeClr val="accent5">
                  <a:lumMod val="75000"/>
                </a:schemeClr>
              </a:solidFill>
            </a:endParaRPr>
          </a:p>
          <a:p>
            <a:pPr algn="ctr"/>
            <a:endParaRPr lang="ru-RU" b="1" dirty="0">
              <a:solidFill>
                <a:schemeClr val="accent5">
                  <a:lumMod val="75000"/>
                </a:schemeClr>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1916832"/>
            <a:ext cx="8064896" cy="3970318"/>
          </a:xfrm>
          <a:prstGeom prst="rect">
            <a:avLst/>
          </a:prstGeom>
        </p:spPr>
        <p:txBody>
          <a:bodyPr wrap="square">
            <a:spAutoFit/>
          </a:bodyPr>
          <a:lstStyle/>
          <a:p>
            <a:pPr algn="just"/>
            <a:endParaRPr lang="ru-RU" sz="1400" b="1" dirty="0" smtClean="0">
              <a:latin typeface="Times New Roman" pitchFamily="18" charset="0"/>
              <a:cs typeface="Times New Roman" pitchFamily="18" charset="0"/>
            </a:endParaRPr>
          </a:p>
          <a:p>
            <a:pPr algn="just"/>
            <a:endParaRPr lang="ru-RU" sz="1400" b="1" dirty="0">
              <a:latin typeface="Times New Roman" pitchFamily="18" charset="0"/>
              <a:cs typeface="Times New Roman" pitchFamily="18" charset="0"/>
            </a:endParaRPr>
          </a:p>
          <a:p>
            <a:pPr algn="just"/>
            <a:r>
              <a:rPr lang="ru-RU" sz="1400" b="1" dirty="0" smtClean="0">
                <a:latin typeface="Times New Roman" pitchFamily="18" charset="0"/>
                <a:cs typeface="Times New Roman" pitchFamily="18" charset="0"/>
              </a:rPr>
              <a:t>1) применяется способ бухучета, используемый для отличных по существу хозяйственных операций, имевших место ранее;</a:t>
            </a:r>
          </a:p>
          <a:p>
            <a:pPr algn="just"/>
            <a:r>
              <a:rPr lang="ru-RU" sz="1400" dirty="0" smtClean="0">
                <a:latin typeface="Times New Roman" pitchFamily="18" charset="0"/>
                <a:cs typeface="Times New Roman" pitchFamily="18" charset="0"/>
              </a:rPr>
              <a:t>- установление субъектом учета особенностей отражения в бухгалтерском учете на счетах бухгалтерского учета Рабочего плана счетов (включая дополнительную аналитику):</a:t>
            </a:r>
          </a:p>
          <a:p>
            <a:pPr algn="just"/>
            <a:r>
              <a:rPr lang="ru-RU" sz="1400" dirty="0" smtClean="0">
                <a:latin typeface="Times New Roman" pitchFamily="18" charset="0"/>
                <a:cs typeface="Times New Roman" pitchFamily="18" charset="0"/>
              </a:rPr>
              <a:t>операций по выплате заработной платы в безналичной форме расчетов в рамках реализации "</a:t>
            </a:r>
            <a:r>
              <a:rPr lang="ru-RU" sz="1400" dirty="0" err="1" smtClean="0">
                <a:latin typeface="Times New Roman" pitchFamily="18" charset="0"/>
                <a:cs typeface="Times New Roman" pitchFamily="18" charset="0"/>
              </a:rPr>
              <a:t>зарплатных</a:t>
            </a:r>
            <a:r>
              <a:rPr lang="ru-RU" sz="1400" dirty="0" smtClean="0">
                <a:latin typeface="Times New Roman" pitchFamily="18" charset="0"/>
                <a:cs typeface="Times New Roman" pitchFamily="18" charset="0"/>
              </a:rPr>
              <a:t> проектов", при условии, что ранее выплата заработной платы осуществлялась наличными деньгами (через кассу);</a:t>
            </a:r>
          </a:p>
          <a:p>
            <a:pPr algn="just"/>
            <a:r>
              <a:rPr lang="ru-RU" sz="1400" dirty="0" smtClean="0">
                <a:latin typeface="Times New Roman" pitchFamily="18" charset="0"/>
                <a:cs typeface="Times New Roman" pitchFamily="18" charset="0"/>
              </a:rPr>
              <a:t>операций по приобретению оборудования на условиях рассрочки платежа и перехода права владения таким имуществом по факту полной оплаты по договору, либо на условиях предоставления залога в виде имущества учреждения;</a:t>
            </a:r>
          </a:p>
          <a:p>
            <a:pPr algn="just"/>
            <a:r>
              <a:rPr lang="ru-RU" sz="1400" dirty="0" smtClean="0">
                <a:latin typeface="Times New Roman" pitchFamily="18" charset="0"/>
                <a:cs typeface="Times New Roman" pitchFamily="18" charset="0"/>
              </a:rPr>
              <a:t>объектов учета, возникающих при реализации договора концессии, предусматривающего передачу помимо объектов недвижимого имущества (по ранее имевшей место практике), объекты движимого имущества;</a:t>
            </a:r>
          </a:p>
          <a:p>
            <a:pPr algn="just"/>
            <a:r>
              <a:rPr lang="ru-RU" sz="1400" dirty="0" smtClean="0">
                <a:latin typeface="Times New Roman" pitchFamily="18" charset="0"/>
                <a:cs typeface="Times New Roman" pitchFamily="18" charset="0"/>
              </a:rPr>
              <a:t>- изменение графика документооборота, а также введение особенностей формирования первичных учетных документов и регистров бухгалтерского учета, при переходе на электронный документооборот;</a:t>
            </a:r>
            <a:endParaRPr lang="ru-RU" dirty="0"/>
          </a:p>
        </p:txBody>
      </p:sp>
      <p:sp>
        <p:nvSpPr>
          <p:cNvPr id="4" name="Скругленный прямоугольник 3"/>
          <p:cNvSpPr/>
          <p:nvPr/>
        </p:nvSpPr>
        <p:spPr>
          <a:xfrm>
            <a:off x="683568" y="1304764"/>
            <a:ext cx="7992888" cy="900100"/>
          </a:xfrm>
          <a:prstGeom prst="roundRect">
            <a:avLst/>
          </a:prstGeom>
          <a:solidFill>
            <a:schemeClr val="accent2">
              <a:lumMod val="20000"/>
              <a:lumOff val="80000"/>
            </a:schemeClr>
          </a:solidFill>
        </p:spPr>
        <p:style>
          <a:lnRef idx="2">
            <a:schemeClr val="accent2"/>
          </a:lnRef>
          <a:fillRef idx="1">
            <a:schemeClr val="lt1"/>
          </a:fillRef>
          <a:effectRef idx="0">
            <a:schemeClr val="accent2"/>
          </a:effectRef>
          <a:fontRef idx="minor">
            <a:schemeClr val="dk1"/>
          </a:fontRef>
        </p:style>
        <p:txBody>
          <a:bodyPr rtlCol="0" anchor="ctr"/>
          <a:lstStyle/>
          <a:p>
            <a:pPr algn="just"/>
            <a:r>
              <a:rPr lang="ru-RU" sz="1500" b="1" dirty="0">
                <a:latin typeface="Times New Roman" pitchFamily="18" charset="0"/>
                <a:cs typeface="Times New Roman" pitchFamily="18" charset="0"/>
              </a:rPr>
              <a:t>Федеральным стандартом бухгалтерского учета "Учетная политика" определены </a:t>
            </a:r>
            <a:r>
              <a:rPr lang="ru-RU" sz="1500" b="1" u="sng" dirty="0">
                <a:latin typeface="Times New Roman" pitchFamily="18" charset="0"/>
                <a:cs typeface="Times New Roman" pitchFamily="18" charset="0"/>
              </a:rPr>
              <a:t>случаи</a:t>
            </a:r>
            <a:r>
              <a:rPr lang="ru-RU" sz="1500" b="1" dirty="0">
                <a:latin typeface="Times New Roman" pitchFamily="18" charset="0"/>
                <a:cs typeface="Times New Roman" pitchFamily="18" charset="0"/>
              </a:rPr>
              <a:t>, которые не являются изменением учетной политики </a:t>
            </a:r>
            <a:r>
              <a:rPr lang="ru-RU" sz="1500" dirty="0">
                <a:latin typeface="Times New Roman" pitchFamily="18" charset="0"/>
                <a:cs typeface="Times New Roman" pitchFamily="18" charset="0"/>
              </a:rPr>
              <a:t>. </a:t>
            </a:r>
            <a:r>
              <a:rPr lang="ru-RU" sz="1500" b="1" dirty="0">
                <a:latin typeface="Times New Roman" pitchFamily="18" charset="0"/>
                <a:cs typeface="Times New Roman" pitchFamily="18" charset="0"/>
              </a:rPr>
              <a:t>Речь идет о ситуациях, когда для отражения возникших впервые фактов хозяйственной жизни:</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ChangeArrowheads="1"/>
          </p:cNvSpPr>
          <p:nvPr/>
        </p:nvSpPr>
        <p:spPr bwMode="auto">
          <a:xfrm rot="10800000" flipV="1">
            <a:off x="467544" y="1349405"/>
            <a:ext cx="8136904" cy="295465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indent="450850" algn="just" fontAlgn="base">
              <a:spcBef>
                <a:spcPct val="0"/>
              </a:spcBef>
              <a:spcAft>
                <a:spcPct val="0"/>
              </a:spcAft>
            </a:pPr>
            <a:r>
              <a:rPr kumimoji="0" lang="ru-RU" sz="14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2) утверждаются новые правила бухгалтерского учета</a:t>
            </a: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a:t>
            </a:r>
            <a:endParaRPr kumimoji="0" lang="en-US"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endParaRPr>
          </a:p>
          <a:p>
            <a:pPr indent="450850" algn="just" fontAlgn="base">
              <a:spcBef>
                <a:spcPct val="0"/>
              </a:spcBef>
              <a:spcAft>
                <a:spcPct val="0"/>
              </a:spcAft>
            </a:pPr>
            <a:r>
              <a:rPr lang="ru-RU" sz="1400" dirty="0" smtClean="0">
                <a:latin typeface="Times New Roman" pitchFamily="18" charset="0"/>
                <a:cs typeface="Times New Roman" pitchFamily="18" charset="0"/>
              </a:rPr>
              <a:t>  - у субъекта учета возникла новая функция его деятельности (новый вид деятельности): оказание услуги по выдаче в прокат спортивного инвентаря, организация для сотрудников питания в столовой или осуществление органами власти функций, ранее не осуществляемых (например, наделение Федерального казначейства правом осуществления операций по договорам с производными финансовыми инструментами, предметом которых являются операции с иностранной валютой).</a:t>
            </a:r>
          </a:p>
          <a:p>
            <a:pPr lvl="0" indent="450850" algn="just" fontAlgn="base">
              <a:spcBef>
                <a:spcPct val="0"/>
              </a:spcBef>
              <a:spcAft>
                <a:spcPct val="0"/>
              </a:spcAft>
            </a:pPr>
            <a:r>
              <a:rPr lang="ru-RU" sz="1400" dirty="0" smtClean="0">
                <a:solidFill>
                  <a:srgbClr val="000000"/>
                </a:solidFill>
                <a:latin typeface="Times New Roman" pitchFamily="18" charset="0"/>
                <a:ea typeface="Calibri" pitchFamily="34" charset="0"/>
                <a:cs typeface="Times New Roman" pitchFamily="18" charset="0"/>
              </a:rPr>
              <a:t>Субъект учета обеспечивает хранение документов учетной политики не менее пяти лет после года, в котором они использовались при ведении бухгалтерского учета и (или) для составления бухгалтерской (финансовой) отчетности в последний раз (статья 29 Федерального закона от 06.12.2011 N 402-ФЗ "О бухгалтерском учете", пункт 22 ФСБУ "Учетная политика, оценочные значения и ошибки").</a:t>
            </a:r>
            <a:endParaRPr lang="ru-RU" sz="2000" dirty="0" smtClean="0">
              <a:latin typeface="Times New Roman" pitchFamily="18" charset="0"/>
              <a:cs typeface="Times New Roman" pitchFamily="18" charset="0"/>
            </a:endParaRPr>
          </a:p>
          <a:p>
            <a:pPr indent="450850" algn="just" fontAlgn="base">
              <a:spcBef>
                <a:spcPct val="0"/>
              </a:spcBef>
              <a:spcAft>
                <a:spcPct val="0"/>
              </a:spcAft>
            </a:pPr>
            <a:endParaRPr lang="ru-RU" sz="1400" dirty="0" smtClean="0">
              <a:latin typeface="Times New Roman" pitchFamily="18" charset="0"/>
              <a:cs typeface="Times New Roman" pitchFamily="18" charset="0"/>
            </a:endParaRPr>
          </a:p>
          <a:p>
            <a:pPr marL="0" marR="0" lvl="0" indent="450850" algn="just"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Исполнительная">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Твердый переплет">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2278</TotalTime>
  <Words>4016</Words>
  <Application>Microsoft Office PowerPoint</Application>
  <PresentationFormat>Экран (4:3)</PresentationFormat>
  <Paragraphs>235</Paragraphs>
  <Slides>23</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23</vt:i4>
      </vt:variant>
    </vt:vector>
  </HeadingPairs>
  <TitlesOfParts>
    <vt:vector size="24" baseType="lpstr">
      <vt:lpstr>Тема Office</vt:lpstr>
      <vt:lpstr>Слайд 1</vt:lpstr>
      <vt:lpstr>Слайд 2</vt:lpstr>
      <vt:lpstr>Слайд 3</vt:lpstr>
      <vt:lpstr> </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obu9</dc:creator>
  <cp:lastModifiedBy>obu14</cp:lastModifiedBy>
  <cp:revision>286</cp:revision>
  <cp:lastPrinted>2018-07-18T12:21:56Z</cp:lastPrinted>
  <dcterms:created xsi:type="dcterms:W3CDTF">2018-07-02T05:54:44Z</dcterms:created>
  <dcterms:modified xsi:type="dcterms:W3CDTF">2019-10-17T07:12:20Z</dcterms:modified>
</cp:coreProperties>
</file>